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5"/>
  </p:notesMasterIdLst>
  <p:sldIdLst>
    <p:sldId id="257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iu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1457" autoAdjust="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461E9-5342-4C52-B57B-0346FD012849}" type="datetimeFigureOut">
              <a:rPr lang="lt-LT" smtClean="0"/>
              <a:pPr/>
              <a:t>2023-11-29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4B919-769C-4A2C-AF58-52556F96DA7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47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23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804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675A26F3-AA7A-D8CB-02CB-95171A377FAC}"/>
              </a:ext>
            </a:extLst>
          </p:cNvPr>
          <p:cNvSpPr/>
          <p:nvPr/>
        </p:nvSpPr>
        <p:spPr>
          <a:xfrm>
            <a:off x="0" y="0"/>
            <a:ext cx="12192000" cy="5934878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23925" y="3886200"/>
            <a:ext cx="61584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subtitle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74825" y="5273676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35625" y="5273676"/>
            <a:ext cx="1043076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6" descr="kr m.png">
            <a:extLst>
              <a:ext uri="{FF2B5EF4-FFF2-40B4-BE49-F238E27FC236}">
                <a16:creationId xmlns:a16="http://schemas.microsoft.com/office/drawing/2014/main" id="{F3111BBD-EEAE-1E66-333A-740271BB78E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03979" y="836712"/>
            <a:ext cx="3936437" cy="996410"/>
          </a:xfrm>
          <a:prstGeom prst="rect">
            <a:avLst/>
          </a:prstGeom>
        </p:spPr>
      </p:pic>
      <p:pic>
        <p:nvPicPr>
          <p:cNvPr id="9" name="Picture 12" descr="ppt2.png">
            <a:extLst>
              <a:ext uri="{FF2B5EF4-FFF2-40B4-BE49-F238E27FC236}">
                <a16:creationId xmlns:a16="http://schemas.microsoft.com/office/drawing/2014/main" id="{120AD7E7-5DEC-B7F2-6CFD-36883C1821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6011" y="404664"/>
            <a:ext cx="2854107" cy="5633105"/>
          </a:xfrm>
          <a:prstGeom prst="rect">
            <a:avLst/>
          </a:prstGeom>
        </p:spPr>
      </p:pic>
      <p:pic>
        <p:nvPicPr>
          <p:cNvPr id="10" name="Picture 13" descr="ppt 2.png">
            <a:extLst>
              <a:ext uri="{FF2B5EF4-FFF2-40B4-BE49-F238E27FC236}">
                <a16:creationId xmlns:a16="http://schemas.microsoft.com/office/drawing/2014/main" id="{8794AB22-6A5F-307C-DDF9-853D17837D0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403" y="957696"/>
            <a:ext cx="5568619" cy="4784948"/>
          </a:xfrm>
          <a:prstGeom prst="rect">
            <a:avLst/>
          </a:prstGeom>
        </p:spPr>
      </p:pic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38F17CA2-5E53-6995-2324-77F93F4D5C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669" y="6211725"/>
            <a:ext cx="1938599" cy="292379"/>
          </a:xfrm>
          <a:prstGeom prst="rect">
            <a:avLst/>
          </a:prstGeom>
        </p:spPr>
      </p:pic>
      <p:pic>
        <p:nvPicPr>
          <p:cNvPr id="12" name="Paveikslėlis 11">
            <a:extLst>
              <a:ext uri="{FF2B5EF4-FFF2-40B4-BE49-F238E27FC236}">
                <a16:creationId xmlns:a16="http://schemas.microsoft.com/office/drawing/2014/main" id="{1A091B1F-DBCF-C867-E062-584B52C893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6211726"/>
            <a:ext cx="989056" cy="425993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:a16="http://schemas.microsoft.com/office/drawing/2014/main" id="{453E7BDD-C73A-DB03-DE2B-6B99C11DD38D}"/>
              </a:ext>
            </a:extLst>
          </p:cNvPr>
          <p:cNvSpPr/>
          <p:nvPr/>
        </p:nvSpPr>
        <p:spPr>
          <a:xfrm>
            <a:off x="-48683" y="5934879"/>
            <a:ext cx="4281669" cy="923120"/>
          </a:xfrm>
          <a:custGeom>
            <a:avLst/>
            <a:gdLst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252" h="769267">
                <a:moveTo>
                  <a:pt x="0" y="0"/>
                </a:moveTo>
                <a:lnTo>
                  <a:pt x="3211252" y="0"/>
                </a:lnTo>
                <a:lnTo>
                  <a:pt x="3211252" y="769267"/>
                </a:lnTo>
                <a:lnTo>
                  <a:pt x="0" y="7692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02283D3C-9DE0-64CE-7E30-76BCB4DA075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81" y="6158752"/>
            <a:ext cx="1754088" cy="4259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01240BA-6875-6F72-8FAD-9E58F21EC861}"/>
              </a:ext>
            </a:extLst>
          </p:cNvPr>
          <p:cNvSpPr txBox="1"/>
          <p:nvPr/>
        </p:nvSpPr>
        <p:spPr>
          <a:xfrm>
            <a:off x="719403" y="6184657"/>
            <a:ext cx="297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>
                <a:effectLst/>
              </a:rPr>
              <a:t>MEDIJŲ RAŠTINGUMO STIPRINIMAS BENDRUOMENĖSE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23925" y="2130427"/>
            <a:ext cx="6158475" cy="1470025"/>
          </a:xfrm>
        </p:spPr>
        <p:txBody>
          <a:bodyPr>
            <a:noAutofit/>
          </a:bodyPr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pic>
        <p:nvPicPr>
          <p:cNvPr id="16" name="Picture 14" descr="Untitled-12.png">
            <a:extLst>
              <a:ext uri="{FF2B5EF4-FFF2-40B4-BE49-F238E27FC236}">
                <a16:creationId xmlns:a16="http://schemas.microsoft.com/office/drawing/2014/main" id="{DE1ADF75-B55A-E7F9-CA0D-841D2A70FC1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25707" y="4838303"/>
            <a:ext cx="906197" cy="81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0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885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114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onas3.jpg"/>
          <p:cNvPicPr>
            <a:picLocks noChangeAspect="1"/>
          </p:cNvPicPr>
          <p:nvPr/>
        </p:nvPicPr>
        <p:blipFill>
          <a:blip r:embed="rId2" cstate="print"/>
          <a:srcRect t="11812"/>
          <a:stretch>
            <a:fillRect/>
          </a:stretch>
        </p:blipFill>
        <p:spPr>
          <a:xfrm>
            <a:off x="9215669" y="923122"/>
            <a:ext cx="2976331" cy="5965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5435"/>
            <a:ext cx="8942784" cy="1253350"/>
          </a:xfrm>
        </p:spPr>
        <p:txBody>
          <a:bodyPr>
            <a:normAutofit/>
          </a:bodyPr>
          <a:lstStyle>
            <a:lvl1pPr algn="l">
              <a:defRPr sz="336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7217"/>
            <a:ext cx="9614859" cy="4338946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text</a:t>
            </a:r>
            <a:r>
              <a:rPr lang="lt-LT" noProof="0" dirty="0"/>
              <a:t> </a:t>
            </a:r>
            <a:r>
              <a:rPr lang="lt-LT" noProof="0" dirty="0" err="1"/>
              <a:t>styles</a:t>
            </a:r>
            <a:endParaRPr lang="lt-LT" noProof="0" dirty="0"/>
          </a:p>
          <a:p>
            <a:pPr lvl="1"/>
            <a:r>
              <a:rPr lang="lt-LT" noProof="0" dirty="0" err="1"/>
              <a:t>Second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2"/>
            <a:r>
              <a:rPr lang="lt-LT" noProof="0" dirty="0" err="1"/>
              <a:t>Third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3"/>
            <a:r>
              <a:rPr lang="lt-LT" noProof="0" dirty="0" err="1"/>
              <a:t>Fourth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4"/>
            <a:r>
              <a:rPr lang="lt-LT" noProof="0" dirty="0" err="1"/>
              <a:t>Fifth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32034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16399" y="6324758"/>
            <a:ext cx="2844800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1" name="Picture 10" descr="kritinis mastymas_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6480" y="491074"/>
            <a:ext cx="1584480" cy="5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3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8874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680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6270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256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0940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383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lt-LT"/>
              <a:t>Spustelėkite piktogramą norėdami įtraukti paveikslėlį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828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193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09728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77255" y="2285999"/>
            <a:ext cx="5914277" cy="1912541"/>
          </a:xfrm>
        </p:spPr>
        <p:txBody>
          <a:bodyPr>
            <a:normAutofit fontScale="90000"/>
          </a:bodyPr>
          <a:lstStyle/>
          <a:p>
            <a:r>
              <a:rPr lang="lt-LT" dirty="0"/>
              <a:t>Etiškas elgesys internete</a:t>
            </a:r>
            <a:br>
              <a:rPr lang="lt-LT" dirty="0"/>
            </a:br>
            <a:r>
              <a:rPr lang="lt-LT" sz="4400" dirty="0"/>
              <a:t>Kodėl tai svarbu?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F3A072-5D4F-78C1-643E-4E247D97DEEC}"/>
              </a:ext>
            </a:extLst>
          </p:cNvPr>
          <p:cNvSpPr txBox="1"/>
          <p:nvPr/>
        </p:nvSpPr>
        <p:spPr>
          <a:xfrm>
            <a:off x="6957637" y="4407408"/>
            <a:ext cx="2953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200" dirty="0">
                <a:solidFill>
                  <a:schemeClr val="bg1"/>
                </a:solidFill>
              </a:rPr>
              <a:t>5-8 klasėms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72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B6FD-E187-4A3C-9B35-B149597D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083" y="1443745"/>
            <a:ext cx="3990924" cy="1325563"/>
          </a:xfrm>
        </p:spPr>
        <p:txBody>
          <a:bodyPr>
            <a:noAutofit/>
          </a:bodyPr>
          <a:lstStyle/>
          <a:p>
            <a:r>
              <a:rPr lang="lt-LT" sz="6000" b="1" dirty="0">
                <a:solidFill>
                  <a:srgbClr val="00B050"/>
                </a:solidFill>
              </a:rPr>
              <a:t>Klauskite!</a:t>
            </a:r>
            <a:endParaRPr lang="lt-LT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B03F5-8857-4254-B891-002599CAE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34" y="4052845"/>
            <a:ext cx="8184731" cy="109788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err="1"/>
              <a:t>Sužinokite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lt-LT" dirty="0"/>
              <a:t>:</a:t>
            </a:r>
          </a:p>
          <a:p>
            <a:pPr marL="0" indent="0" algn="r">
              <a:buNone/>
            </a:pPr>
            <a:r>
              <a:rPr lang="en-US" dirty="0"/>
              <a:t>www.draugiskasinternetas.lt</a:t>
            </a:r>
          </a:p>
          <a:p>
            <a:endParaRPr lang="lt-LT" dirty="0"/>
          </a:p>
        </p:txBody>
      </p:sp>
      <p:pic>
        <p:nvPicPr>
          <p:cNvPr id="4" name="Paveikslėlis 12" descr="Paveikslėlis, kuriame yra žinutė, ginklas, kastetas&#10;&#10;Automatiškai sugeneruotas aprašymas">
            <a:extLst>
              <a:ext uri="{FF2B5EF4-FFF2-40B4-BE49-F238E27FC236}">
                <a16:creationId xmlns:a16="http://schemas.microsoft.com/office/drawing/2014/main" id="{B5F93032-3F92-4857-9206-D927FB6BB5A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0964" y="3978093"/>
            <a:ext cx="684186" cy="1097880"/>
          </a:xfrm>
          <a:prstGeom prst="rect">
            <a:avLst/>
          </a:prstGeom>
        </p:spPr>
      </p:pic>
      <p:pic>
        <p:nvPicPr>
          <p:cNvPr id="6" name="Paveikslėlis 5" descr="Two phones with conversation bubbles">
            <a:extLst>
              <a:ext uri="{FF2B5EF4-FFF2-40B4-BE49-F238E27FC236}">
                <a16:creationId xmlns:a16="http://schemas.microsoft.com/office/drawing/2014/main" id="{865A3E04-A9E8-BC3B-84F0-53EF806462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5066" y="1244468"/>
            <a:ext cx="3925231" cy="2619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09D49217-4739-1146-928E-5450BC00082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595" y="5560291"/>
            <a:ext cx="8249079" cy="735211"/>
          </a:xfrm>
          <a:prstGeom prst="rect">
            <a:avLst/>
          </a:prstGeom>
        </p:spPr>
      </p:pic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F5399D5C-19CF-1856-5F9C-24A513C0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724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92BA024-F2B7-83B7-1A38-E7C981A0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E</a:t>
            </a:r>
            <a:r>
              <a:rPr lang="en-GB" dirty="0" err="1"/>
              <a:t>tiškas</a:t>
            </a:r>
            <a:r>
              <a:rPr lang="en-GB" dirty="0"/>
              <a:t> </a:t>
            </a:r>
            <a:r>
              <a:rPr lang="en-GB" dirty="0" err="1"/>
              <a:t>elgesys</a:t>
            </a:r>
            <a:r>
              <a:rPr lang="en-GB" dirty="0"/>
              <a:t> </a:t>
            </a:r>
            <a:r>
              <a:rPr lang="lt-LT" dirty="0"/>
              <a:t>ar ne?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BE86A48-08F0-90AC-9819-84E36F17F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2" indent="-228600" font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Melagingos žinutės, suklastotos paskyros ir nuotraukos, svetimos nuotraukos</a:t>
            </a:r>
            <a:endParaRPr lang="lt-L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font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Nemandagios, piktos žinutės, patyčios</a:t>
            </a:r>
            <a:endParaRPr lang="lt-L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font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Įkyrus, tyčinis, kitiems nepriimtinas elgesys</a:t>
            </a:r>
            <a:endParaRPr lang="lt-L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font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Skelbti kitų žmonių privačią informaciją</a:t>
            </a:r>
            <a:endParaRPr lang="lt-L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796DD34-C981-416E-2CAA-3AAC2764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E583C61-06EE-0015-031E-45F175EF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Etiškas elgesys socialiniuose tinkluose 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77AE45E-D679-F807-1CA6-CC9A16E45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Pagarba kitiems</a:t>
            </a:r>
          </a:p>
          <a:p>
            <a:pPr fontAlgn="ctr"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Neplatinti klaidinančios informacijos</a:t>
            </a:r>
          </a:p>
          <a:p>
            <a:pPr fontAlgn="ctr"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Nerašyti agresyvių ar įžeidžiančių komentarų</a:t>
            </a:r>
          </a:p>
          <a:p>
            <a:pPr fontAlgn="ctr">
              <a:lnSpc>
                <a:spcPct val="107000"/>
              </a:lnSpc>
              <a:spcAft>
                <a:spcPts val="800"/>
              </a:spcAft>
            </a:pPr>
            <a:endParaRPr lang="lt-LT" dirty="0"/>
          </a:p>
          <a:p>
            <a:pPr marL="0" lvl="0" indent="0" algn="ctr" font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Netinkamas elgesys gali paveikti kitus!</a:t>
            </a:r>
          </a:p>
          <a:p>
            <a:pPr marL="0" lvl="0" indent="0" algn="ctr" font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400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O kaip tu norėtum, </a:t>
            </a:r>
            <a:r>
              <a:rPr lang="lt-LT" sz="2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kad su tavimi elgtųsi?</a:t>
            </a:r>
            <a:endParaRPr lang="lt-LT" sz="24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EAC10F8-861F-378B-B7B6-890D1955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557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0DF549B-646A-6EF9-E272-05074033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Kas valdo internetą?</a:t>
            </a:r>
            <a:br>
              <a:rPr lang="lt-LT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1F4C72E-DD87-2ACE-66BC-97B5685B7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dirty="0"/>
              <a:t>Kas nustato taisykles internete:</a:t>
            </a:r>
          </a:p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teoriškai – patys interneto vartotojai;</a:t>
            </a:r>
          </a:p>
          <a:p>
            <a:pPr marL="342900" lvl="0" indent="-342900" font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dirty="0"/>
              <a:t>realiai – šalių valdžia, turinio savininkai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09ACEC0-FB08-5687-EEE5-088277B2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960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5512F1C-6947-A67A-8892-089070AD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Kam </a:t>
            </a:r>
            <a:r>
              <a:rPr lang="en-GB" dirty="0" err="1"/>
              <a:t>priklauso</a:t>
            </a:r>
            <a:r>
              <a:rPr lang="en-GB" dirty="0"/>
              <a:t> </a:t>
            </a:r>
            <a:r>
              <a:rPr lang="en-GB" dirty="0" err="1"/>
              <a:t>turinys</a:t>
            </a:r>
            <a:r>
              <a:rPr lang="en-GB" dirty="0"/>
              <a:t> </a:t>
            </a:r>
            <a:r>
              <a:rPr lang="en-GB" dirty="0" err="1"/>
              <a:t>internete</a:t>
            </a:r>
            <a:r>
              <a:rPr lang="en-GB" dirty="0"/>
              <a:t>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B72D2EA-F74F-BB81-22DF-6DC7FC0D2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Interneto turinys – bet kurie tekstai, paveikslėliai, muzika, vaizdo įrašai, programos ir pan.</a:t>
            </a:r>
          </a:p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Turinys priklauso autoriams ar savininkams</a:t>
            </a:r>
          </a:p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Net viešas turinys kam nors priklauso</a:t>
            </a:r>
          </a:p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Ką su juo galima daryti, nurodoma svetainės taisyklėse ar kūrinio licencijoje</a:t>
            </a:r>
          </a:p>
          <a:p>
            <a:pPr marL="342900" lvl="0" indent="-342900" font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Kol nežinome sąlygų, tol kūrinio negalime kopijuoti, platinti ir perdaryti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0AC0C85-C0E0-D25E-2599-688D4C38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016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EDBCCE-39AD-1B92-0F3C-3FC19176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Autorių teisės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11755F2-3AAF-F49A-5804-1151CC66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Pažeidžiamos kopijuojant ir dalijant kitų žmonių nuotraukas ar įrašus be jų leidimo</a:t>
            </a:r>
          </a:p>
          <a:p>
            <a:r>
              <a:rPr lang="lt-LT" dirty="0"/>
              <a:t>Kada galima kūrybiškai naudotis kitų sukurtu turiniu?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t-LT" sz="2400" dirty="0">
                <a:solidFill>
                  <a:srgbClr val="00B0F0"/>
                </a:solidFill>
              </a:rPr>
              <a:t>Kūrybinių bendrijų (Creative </a:t>
            </a:r>
            <a:r>
              <a:rPr lang="lt-LT" sz="2400" dirty="0" err="1">
                <a:solidFill>
                  <a:srgbClr val="00B0F0"/>
                </a:solidFill>
              </a:rPr>
              <a:t>Commons</a:t>
            </a:r>
            <a:r>
              <a:rPr lang="lt-LT" sz="2400" dirty="0">
                <a:solidFill>
                  <a:srgbClr val="00B0F0"/>
                </a:solidFill>
              </a:rPr>
              <a:t>) licencijos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t-LT" sz="2400" dirty="0">
                <a:solidFill>
                  <a:srgbClr val="00B0F0"/>
                </a:solidFill>
              </a:rPr>
              <a:t>Tinkamai nurodant šaltinį </a:t>
            </a:r>
          </a:p>
          <a:p>
            <a:endParaRPr lang="lt-LT" dirty="0"/>
          </a:p>
          <a:p>
            <a:r>
              <a:rPr lang="lt-LT" dirty="0"/>
              <a:t>Už vaikų padarytus pažeidimus atsako tėvai</a:t>
            </a:r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7D6F4A81-2C8B-2878-8FDE-15BCEFC8A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881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845BAFA-A46D-6126-29E7-4248AF36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Garbingas</a:t>
            </a:r>
            <a:r>
              <a:rPr lang="en-GB" dirty="0"/>
              <a:t> </a:t>
            </a:r>
            <a:r>
              <a:rPr lang="en-GB" dirty="0" err="1"/>
              <a:t>elgesys</a:t>
            </a:r>
            <a:r>
              <a:rPr lang="en-GB" dirty="0"/>
              <a:t> </a:t>
            </a:r>
            <a:r>
              <a:rPr lang="en-GB" dirty="0" err="1"/>
              <a:t>internete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A8F853B-0D14-CC1A-0C55-7331C97D9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E. patyčios: nedalyvauti, nekurstyti, neskatinti, neplatinti. Kreiptis pagalbos į tėvus ir mokytojus</a:t>
            </a:r>
          </a:p>
          <a:p>
            <a:r>
              <a:rPr lang="lt-LT" dirty="0"/>
              <a:t>Tinklo etiketas: gerbk kitą žmogų</a:t>
            </a:r>
          </a:p>
          <a:p>
            <a:r>
              <a:rPr lang="lt-LT" dirty="0"/>
              <a:t>Socialiniuose tinkluose: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t-LT" sz="2400" dirty="0">
                <a:solidFill>
                  <a:srgbClr val="C00000"/>
                </a:solidFill>
              </a:rPr>
              <a:t>negalima apsimesti kitu asmeniu,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t-LT" sz="2400" dirty="0">
                <a:solidFill>
                  <a:srgbClr val="C00000"/>
                </a:solidFill>
              </a:rPr>
              <a:t>nedera skelbti savo ir kitų asmeninius duomenis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t-LT" sz="2400" dirty="0">
                <a:solidFill>
                  <a:srgbClr val="C00000"/>
                </a:solidFill>
              </a:rPr>
              <a:t>negalima platinti nepatikrintos ar melagingos informacijos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84D2494-5234-4EB7-A479-DDA22A70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092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2C45041-1913-A76F-1FEF-68A3AD3E4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tinklo etiketo taisyklių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3CC0E70-5376-5901-BED7-286E02679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8785"/>
            <a:ext cx="9614859" cy="4727378"/>
          </a:xfrm>
        </p:spPr>
        <p:txBody>
          <a:bodyPr>
            <a:normAutofit fontScale="77500" lnSpcReduction="20000"/>
          </a:bodyPr>
          <a:lstStyle/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endParaRPr lang="lt-LT" sz="3500" dirty="0"/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1.       Gerbk žmogų.</a:t>
            </a:r>
          </a:p>
          <a:p>
            <a:pPr marL="895350" indent="-89535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2.       Internete laikykis tų pačių etikos taisyklių kaip ir įprastame gyvenime.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3.       Suprask situaciją.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4.       Taupyk kitų žmonių laiką.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5.       Sukurk gerą savo įvaizdį internete.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6.       Dalykis savo žiniomis.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7.       Valdyk savo jausmus.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8.       Gerbk kitų žmonių privatumą.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9.       Nepiktnaudžiauk savo padėtimi.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3200" dirty="0"/>
              <a:t>10.     Atlaidžiai žiūrėk į kitų žmonių klaidas.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22DC3BF-B743-A08D-3855-34BFF353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92260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76219-B0F4-4F18-A7D0-491C6DBE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649" y="366351"/>
            <a:ext cx="8686032" cy="1325563"/>
          </a:xfrm>
        </p:spPr>
        <p:txBody>
          <a:bodyPr/>
          <a:lstStyle/>
          <a:p>
            <a:r>
              <a:rPr lang="lt-LT" dirty="0">
                <a:solidFill>
                  <a:srgbClr val="00B050"/>
                </a:solidFill>
              </a:rPr>
              <a:t>Sukurkime </a:t>
            </a:r>
            <a:r>
              <a:rPr lang="lt-LT" dirty="0"/>
              <a:t>socialinių tinklų etikos ir autorių teisių </a:t>
            </a:r>
            <a:r>
              <a:rPr lang="lt-LT" dirty="0">
                <a:solidFill>
                  <a:srgbClr val="00B050"/>
                </a:solidFill>
              </a:rPr>
              <a:t>taisykles!</a:t>
            </a:r>
          </a:p>
        </p:txBody>
      </p:sp>
      <p:graphicFrame>
        <p:nvGraphicFramePr>
          <p:cNvPr id="27" name="Table 4">
            <a:extLst>
              <a:ext uri="{FF2B5EF4-FFF2-40B4-BE49-F238E27FC236}">
                <a16:creationId xmlns:a16="http://schemas.microsoft.com/office/drawing/2014/main" id="{DE2D6665-99C2-49F2-96DA-0EEBB51B00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309"/>
              </p:ext>
            </p:extLst>
          </p:nvPr>
        </p:nvGraphicFramePr>
        <p:xfrm>
          <a:off x="2255632" y="1809159"/>
          <a:ext cx="94218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0906">
                  <a:extLst>
                    <a:ext uri="{9D8B030D-6E8A-4147-A177-3AD203B41FA5}">
                      <a16:colId xmlns:a16="http://schemas.microsoft.com/office/drawing/2014/main" val="3200390434"/>
                    </a:ext>
                  </a:extLst>
                </a:gridCol>
                <a:gridCol w="4710906">
                  <a:extLst>
                    <a:ext uri="{9D8B030D-6E8A-4147-A177-3AD203B41FA5}">
                      <a16:colId xmlns:a16="http://schemas.microsoft.com/office/drawing/2014/main" val="133142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64467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D955EE-55FC-4A3E-90C0-239023596699}"/>
              </a:ext>
            </a:extLst>
          </p:cNvPr>
          <p:cNvSpPr txBox="1"/>
          <p:nvPr/>
        </p:nvSpPr>
        <p:spPr>
          <a:xfrm>
            <a:off x="1326648" y="2206510"/>
            <a:ext cx="4075404" cy="1532334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Nedalyvauti patyčiose ir apie jas pranešti mokytojui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3D924-71C1-4E5B-A521-9E447E474C0C}"/>
              </a:ext>
            </a:extLst>
          </p:cNvPr>
          <p:cNvSpPr txBox="1"/>
          <p:nvPr/>
        </p:nvSpPr>
        <p:spPr>
          <a:xfrm>
            <a:off x="6072278" y="2206510"/>
            <a:ext cx="4075404" cy="1055608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Neskelbti nepatikrintos informacijos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8071" y="4096417"/>
            <a:ext cx="2604247" cy="237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051BC4-BB4D-5AD8-27BE-891F574F2B52}"/>
              </a:ext>
            </a:extLst>
          </p:cNvPr>
          <p:cNvSpPr txBox="1"/>
          <p:nvPr/>
        </p:nvSpPr>
        <p:spPr>
          <a:xfrm>
            <a:off x="4914624" y="4096417"/>
            <a:ext cx="4075404" cy="1055608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Neplatinti svetimų nuotraukų</a:t>
            </a:r>
          </a:p>
        </p:txBody>
      </p:sp>
      <p:pic>
        <p:nvPicPr>
          <p:cNvPr id="5" name="Grafinis elementas 4" descr="Signature outline">
            <a:extLst>
              <a:ext uri="{FF2B5EF4-FFF2-40B4-BE49-F238E27FC236}">
                <a16:creationId xmlns:a16="http://schemas.microsoft.com/office/drawing/2014/main" id="{C077F4A8-87C7-16A8-E111-773AB5829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68600" y="3790558"/>
            <a:ext cx="1492513" cy="1492513"/>
          </a:xfrm>
          <a:prstGeom prst="rect">
            <a:avLst/>
          </a:prstGeom>
        </p:spPr>
      </p:pic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C91DBC83-2E9D-5C2F-8B95-053726F3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8889399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ritinis mastymas_ppt sablonas.pptx" id="{1AA3E816-D241-458F-80A3-B8DCF9CB084C}" vid="{2E74C3F6-4533-4DF8-B36F-424426BBB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3" ma:contentTypeDescription="Create a new document." ma:contentTypeScope="" ma:versionID="78fe6fe0572f22fca2acfba64b0fd2fd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aa8f17a31c14112c8f92b44e7b06f501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7E490E-53DF-4654-AF7D-3B8E98C89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8D7D67-F280-4534-96A4-5DAB36041AF4}">
  <ds:schemaRefs>
    <ds:schemaRef ds:uri="http://schemas.microsoft.com/office/infopath/2007/PartnerControls"/>
    <ds:schemaRef ds:uri="d612804c-aa99-40b6-9b1c-c848201fedc0"/>
    <ds:schemaRef ds:uri="http://purl.org/dc/elements/1.1/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695F16-7537-457D-8BD7-B64DA94A3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d612804c-aa99-40b6-9b1c-c848201fe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Kritinis mastymas_ppt sablonas</Template>
  <TotalTime>0</TotalTime>
  <Words>360</Words>
  <Application>Microsoft Office PowerPoint</Application>
  <PresentationFormat>Plačiaekranė</PresentationFormat>
  <Paragraphs>69</Paragraphs>
  <Slides>10</Slides>
  <Notes>2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Wingdings</vt:lpstr>
      <vt:lpstr>„Office“ tema</vt:lpstr>
      <vt:lpstr>Etiškas elgesys internete Kodėl tai svarbu?</vt:lpstr>
      <vt:lpstr>Etiškas elgesys ar ne?</vt:lpstr>
      <vt:lpstr>Etiškas elgesys socialiniuose tinkluose </vt:lpstr>
      <vt:lpstr>Kas valdo internetą? </vt:lpstr>
      <vt:lpstr>Kam priklauso turinys internete?</vt:lpstr>
      <vt:lpstr>Autorių teisės</vt:lpstr>
      <vt:lpstr>Garbingas elgesys internete</vt:lpstr>
      <vt:lpstr>10 tinklo etiketo taisyklių</vt:lpstr>
      <vt:lpstr>Sukurkime socialinių tinklų etikos ir autorių teisių taisykles!</vt:lpstr>
      <vt:lpstr>Klauskite!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2021-11-05T11:47:52Z</dcterms:created>
  <dcterms:modified xsi:type="dcterms:W3CDTF">2023-11-29T07:20:31Z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0x010100EAC0FD3C6D76704BB0FC4E1CE8388A04</vt:lpwstr>
  </property>
</Properties>
</file>