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22"/>
  </p:notesMasterIdLst>
  <p:sldIdLst>
    <p:sldId id="256" r:id="rId2"/>
    <p:sldId id="298" r:id="rId3"/>
    <p:sldId id="257" r:id="rId4"/>
    <p:sldId id="280" r:id="rId5"/>
    <p:sldId id="282" r:id="rId6"/>
    <p:sldId id="287" r:id="rId7"/>
    <p:sldId id="299" r:id="rId8"/>
    <p:sldId id="259" r:id="rId9"/>
    <p:sldId id="290" r:id="rId10"/>
    <p:sldId id="265" r:id="rId11"/>
    <p:sldId id="291" r:id="rId12"/>
    <p:sldId id="292" r:id="rId13"/>
    <p:sldId id="271" r:id="rId14"/>
    <p:sldId id="293" r:id="rId15"/>
    <p:sldId id="294" r:id="rId16"/>
    <p:sldId id="276" r:id="rId17"/>
    <p:sldId id="275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24C13-4907-4F7C-961E-471A022F59A2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14B66-2E8C-48A9-89F0-F43A3E0C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5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75A26F3-AA7A-D8CB-02CB-95171A377FAC}"/>
              </a:ext>
            </a:extLst>
          </p:cNvPr>
          <p:cNvSpPr/>
          <p:nvPr/>
        </p:nvSpPr>
        <p:spPr>
          <a:xfrm>
            <a:off x="0" y="0"/>
            <a:ext cx="12192000" cy="5934878"/>
          </a:xfrm>
          <a:prstGeom prst="rect">
            <a:avLst/>
          </a:prstGeom>
          <a:solidFill>
            <a:srgbClr val="FFC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160" noProof="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3925" y="3886200"/>
            <a:ext cx="61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noProof="0" dirty="0" err="1"/>
              <a:t>Click</a:t>
            </a:r>
            <a:r>
              <a:rPr lang="lt-LT" noProof="0" dirty="0"/>
              <a:t> to </a:t>
            </a:r>
            <a:r>
              <a:rPr lang="lt-LT" noProof="0" dirty="0" err="1"/>
              <a:t>edit</a:t>
            </a:r>
            <a:r>
              <a:rPr lang="lt-LT" noProof="0" dirty="0"/>
              <a:t> </a:t>
            </a:r>
            <a:r>
              <a:rPr lang="lt-LT" noProof="0" dirty="0" err="1"/>
              <a:t>Master</a:t>
            </a:r>
            <a:r>
              <a:rPr lang="lt-LT" noProof="0" dirty="0"/>
              <a:t> </a:t>
            </a:r>
            <a:r>
              <a:rPr lang="lt-LT" noProof="0" dirty="0" err="1"/>
              <a:t>subtitle</a:t>
            </a:r>
            <a:r>
              <a:rPr lang="lt-LT" noProof="0" dirty="0"/>
              <a:t> </a:t>
            </a:r>
            <a:r>
              <a:rPr lang="lt-LT" noProof="0" dirty="0" err="1"/>
              <a:t>style</a:t>
            </a:r>
            <a:endParaRPr lang="lt-L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825" y="52736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5625" y="5273676"/>
            <a:ext cx="1043076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kr m.png">
            <a:extLst>
              <a:ext uri="{FF2B5EF4-FFF2-40B4-BE49-F238E27FC236}">
                <a16:creationId xmlns:a16="http://schemas.microsoft.com/office/drawing/2014/main" id="{F3111BBD-EEAE-1E66-333A-740271BB78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3979" y="836712"/>
            <a:ext cx="3936437" cy="996410"/>
          </a:xfrm>
          <a:prstGeom prst="rect">
            <a:avLst/>
          </a:prstGeom>
        </p:spPr>
      </p:pic>
      <p:pic>
        <p:nvPicPr>
          <p:cNvPr id="9" name="Picture 12" descr="ppt2.png">
            <a:extLst>
              <a:ext uri="{FF2B5EF4-FFF2-40B4-BE49-F238E27FC236}">
                <a16:creationId xmlns:a16="http://schemas.microsoft.com/office/drawing/2014/main" id="{120AD7E7-5DEC-B7F2-6CFD-36883C1821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6011" y="404664"/>
            <a:ext cx="2854107" cy="5633105"/>
          </a:xfrm>
          <a:prstGeom prst="rect">
            <a:avLst/>
          </a:prstGeom>
        </p:spPr>
      </p:pic>
      <p:pic>
        <p:nvPicPr>
          <p:cNvPr id="10" name="Picture 13" descr="ppt 2.png">
            <a:extLst>
              <a:ext uri="{FF2B5EF4-FFF2-40B4-BE49-F238E27FC236}">
                <a16:creationId xmlns:a16="http://schemas.microsoft.com/office/drawing/2014/main" id="{8794AB22-6A5F-307C-DDF9-853D17837D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403" y="957696"/>
            <a:ext cx="5568619" cy="4784948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38F17CA2-5E53-6995-2324-77F93F4D5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69" y="6211725"/>
            <a:ext cx="1938599" cy="292379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1A091B1F-DBCF-C867-E062-584B52C89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11726"/>
            <a:ext cx="989056" cy="425993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453E7BDD-C73A-DB03-DE2B-6B99C11DD38D}"/>
              </a:ext>
            </a:extLst>
          </p:cNvPr>
          <p:cNvSpPr/>
          <p:nvPr/>
        </p:nvSpPr>
        <p:spPr>
          <a:xfrm>
            <a:off x="-48683" y="5934879"/>
            <a:ext cx="4281669" cy="923120"/>
          </a:xfrm>
          <a:custGeom>
            <a:avLst/>
            <a:gdLst>
              <a:gd name="connsiteX0" fmla="*/ 0 w 3211252"/>
              <a:gd name="connsiteY0" fmla="*/ 0 h 769267"/>
              <a:gd name="connsiteX1" fmla="*/ 3211252 w 3211252"/>
              <a:gd name="connsiteY1" fmla="*/ 0 h 769267"/>
              <a:gd name="connsiteX2" fmla="*/ 3211252 w 3211252"/>
              <a:gd name="connsiteY2" fmla="*/ 769267 h 769267"/>
              <a:gd name="connsiteX3" fmla="*/ 0 w 3211252"/>
              <a:gd name="connsiteY3" fmla="*/ 769267 h 769267"/>
              <a:gd name="connsiteX4" fmla="*/ 0 w 3211252"/>
              <a:gd name="connsiteY4" fmla="*/ 0 h 769267"/>
              <a:gd name="connsiteX0" fmla="*/ 0 w 3211252"/>
              <a:gd name="connsiteY0" fmla="*/ 0 h 769267"/>
              <a:gd name="connsiteX1" fmla="*/ 3211252 w 3211252"/>
              <a:gd name="connsiteY1" fmla="*/ 0 h 769267"/>
              <a:gd name="connsiteX2" fmla="*/ 3211252 w 3211252"/>
              <a:gd name="connsiteY2" fmla="*/ 769267 h 769267"/>
              <a:gd name="connsiteX3" fmla="*/ 0 w 3211252"/>
              <a:gd name="connsiteY3" fmla="*/ 769267 h 769267"/>
              <a:gd name="connsiteX4" fmla="*/ 0 w 3211252"/>
              <a:gd name="connsiteY4" fmla="*/ 0 h 76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252" h="769267">
                <a:moveTo>
                  <a:pt x="0" y="0"/>
                </a:moveTo>
                <a:lnTo>
                  <a:pt x="3211252" y="0"/>
                </a:lnTo>
                <a:lnTo>
                  <a:pt x="3211252" y="769267"/>
                </a:lnTo>
                <a:lnTo>
                  <a:pt x="0" y="7692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160" noProof="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02283D3C-9DE0-64CE-7E30-76BCB4DA0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6158752"/>
            <a:ext cx="1754088" cy="4259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1240BA-6875-6F72-8FAD-9E58F21EC861}"/>
              </a:ext>
            </a:extLst>
          </p:cNvPr>
          <p:cNvSpPr txBox="1"/>
          <p:nvPr/>
        </p:nvSpPr>
        <p:spPr>
          <a:xfrm>
            <a:off x="719403" y="6184657"/>
            <a:ext cx="297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>
                <a:effectLst/>
              </a:rPr>
              <a:t>MEDIJŲ RAŠTINGUMO STIPRINIMAS BENDRUOMENĖSE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3925" y="2130427"/>
            <a:ext cx="6158475" cy="1470025"/>
          </a:xfrm>
        </p:spPr>
        <p:txBody>
          <a:bodyPr>
            <a:no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 dirty="0" err="1"/>
              <a:t>Click</a:t>
            </a:r>
            <a:r>
              <a:rPr lang="lt-LT" noProof="0" dirty="0"/>
              <a:t> to </a:t>
            </a:r>
            <a:r>
              <a:rPr lang="lt-LT" noProof="0" dirty="0" err="1"/>
              <a:t>edit</a:t>
            </a:r>
            <a:r>
              <a:rPr lang="lt-LT" noProof="0" dirty="0"/>
              <a:t> </a:t>
            </a:r>
            <a:r>
              <a:rPr lang="lt-LT" noProof="0" dirty="0" err="1"/>
              <a:t>Master</a:t>
            </a:r>
            <a:r>
              <a:rPr lang="lt-LT" noProof="0" dirty="0"/>
              <a:t> </a:t>
            </a:r>
            <a:r>
              <a:rPr lang="lt-LT" noProof="0" dirty="0" err="1"/>
              <a:t>title</a:t>
            </a:r>
            <a:r>
              <a:rPr lang="lt-LT" noProof="0" dirty="0"/>
              <a:t> </a:t>
            </a:r>
            <a:r>
              <a:rPr lang="lt-LT" noProof="0" dirty="0" err="1"/>
              <a:t>style</a:t>
            </a:r>
            <a:endParaRPr lang="lt-LT" noProof="0" dirty="0"/>
          </a:p>
        </p:txBody>
      </p:sp>
      <p:pic>
        <p:nvPicPr>
          <p:cNvPr id="16" name="Picture 14" descr="Untitled-12.png">
            <a:extLst>
              <a:ext uri="{FF2B5EF4-FFF2-40B4-BE49-F238E27FC236}">
                <a16:creationId xmlns:a16="http://schemas.microsoft.com/office/drawing/2014/main" id="{DE1ADF75-B55A-E7F9-CA0D-841D2A70FC1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5707" y="4838303"/>
            <a:ext cx="906197" cy="8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0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0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nas3.jpg"/>
          <p:cNvPicPr>
            <a:picLocks noChangeAspect="1"/>
          </p:cNvPicPr>
          <p:nvPr/>
        </p:nvPicPr>
        <p:blipFill>
          <a:blip r:embed="rId2" cstate="print"/>
          <a:srcRect t="11812"/>
          <a:stretch>
            <a:fillRect/>
          </a:stretch>
        </p:blipFill>
        <p:spPr>
          <a:xfrm>
            <a:off x="9215669" y="923122"/>
            <a:ext cx="2976331" cy="596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5435"/>
            <a:ext cx="8942784" cy="1253350"/>
          </a:xfrm>
        </p:spPr>
        <p:txBody>
          <a:bodyPr>
            <a:normAutofit/>
          </a:bodyPr>
          <a:lstStyle>
            <a:lvl1pPr algn="l">
              <a:defRPr sz="336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lt-LT" noProof="0"/>
              <a:t>Click</a:t>
            </a:r>
            <a:r>
              <a:rPr lang="lt-LT" noProof="0" dirty="0"/>
              <a:t> to </a:t>
            </a:r>
            <a:r>
              <a:rPr lang="lt-LT" noProof="0" dirty="0" err="1"/>
              <a:t>edit</a:t>
            </a:r>
            <a:r>
              <a:rPr lang="lt-LT" noProof="0" dirty="0"/>
              <a:t> </a:t>
            </a:r>
            <a:r>
              <a:rPr lang="lt-LT" noProof="0" dirty="0" err="1"/>
              <a:t>Master</a:t>
            </a:r>
            <a:r>
              <a:rPr lang="lt-LT" noProof="0" dirty="0"/>
              <a:t> </a:t>
            </a:r>
            <a:r>
              <a:rPr lang="lt-LT" noProof="0" dirty="0" err="1"/>
              <a:t>title</a:t>
            </a:r>
            <a:r>
              <a:rPr lang="lt-LT" noProof="0" dirty="0"/>
              <a:t> </a:t>
            </a:r>
            <a:r>
              <a:rPr lang="lt-LT" noProof="0" dirty="0" err="1"/>
              <a:t>style</a:t>
            </a:r>
            <a:endParaRPr lang="lt-L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7217"/>
            <a:ext cx="9614859" cy="433894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lt-LT" noProof="0"/>
              <a:t>Click</a:t>
            </a:r>
            <a:r>
              <a:rPr lang="lt-LT" noProof="0" dirty="0"/>
              <a:t> to </a:t>
            </a:r>
            <a:r>
              <a:rPr lang="lt-LT" noProof="0" dirty="0" err="1"/>
              <a:t>edit</a:t>
            </a:r>
            <a:r>
              <a:rPr lang="lt-LT" noProof="0" dirty="0"/>
              <a:t> </a:t>
            </a:r>
            <a:r>
              <a:rPr lang="lt-LT" noProof="0" dirty="0" err="1"/>
              <a:t>Master</a:t>
            </a:r>
            <a:r>
              <a:rPr lang="lt-LT" noProof="0" dirty="0"/>
              <a:t> </a:t>
            </a:r>
            <a:r>
              <a:rPr lang="lt-LT" noProof="0" dirty="0" err="1"/>
              <a:t>text</a:t>
            </a:r>
            <a:r>
              <a:rPr lang="lt-LT" noProof="0" dirty="0"/>
              <a:t> </a:t>
            </a:r>
            <a:r>
              <a:rPr lang="lt-LT" noProof="0" dirty="0" err="1"/>
              <a:t>styles</a:t>
            </a:r>
            <a:endParaRPr lang="lt-LT" noProof="0" dirty="0"/>
          </a:p>
          <a:p>
            <a:pPr lvl="1"/>
            <a:r>
              <a:rPr lang="lt-LT" noProof="0" dirty="0" err="1"/>
              <a:t>Second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2"/>
            <a:r>
              <a:rPr lang="lt-LT" noProof="0" dirty="0" err="1"/>
              <a:t>Third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3"/>
            <a:r>
              <a:rPr lang="lt-LT" noProof="0" dirty="0" err="1"/>
              <a:t>Fourth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  <a:p>
            <a:pPr lvl="4"/>
            <a:r>
              <a:rPr lang="lt-LT" noProof="0" dirty="0" err="1"/>
              <a:t>Fifth</a:t>
            </a:r>
            <a:r>
              <a:rPr lang="lt-LT" noProof="0" dirty="0"/>
              <a:t> </a:t>
            </a:r>
            <a:r>
              <a:rPr lang="lt-LT" noProof="0" dirty="0" err="1"/>
              <a:t>level</a:t>
            </a:r>
            <a:endParaRPr lang="lt-L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32034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6399" y="6324758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kritinis mastymas_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6480" y="491074"/>
            <a:ext cx="1584480" cy="5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1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6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4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1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9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3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5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4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UF40kPV4M?start=55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8C269A4-D4A3-7CC0-FE38-33A9323CF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Skirta 5-8 kl.</a:t>
            </a:r>
            <a:endParaRPr lang="en-GB" sz="3200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70B16042-CF42-0FCF-A680-91AB7476A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dirty="0"/>
              <a:t>Atpažink dezinformaciją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1890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D0C590-3702-E2F9-D412-0931B277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Vaizdo medžiaga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CFC590E-4F8A-B627-6F5C-5EB6ABEBD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C189DE3-9DEB-65FB-3E75-96B28EF8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817B33-7501-AF76-D6CE-42E6F3D5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Viktorina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A4A326F-2BAB-A338-2930-87274247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4" y="1892300"/>
            <a:ext cx="3425445" cy="307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lt-LT" sz="3200">
                <a:solidFill>
                  <a:srgbClr val="FFFFFF"/>
                </a:solidFill>
              </a:rPr>
              <a:t>Pasitikrinkime, ką žinome apie dezinformaciją!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FF94369-0788-5615-B2C8-67902DF1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5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C41E25-838F-22A9-4B6A-97197533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1. Kas yra dezinformacija?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71F8B7F-2E0D-9F53-0E8C-E6A173C6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lphaUcPeriod"/>
            </a:pPr>
            <a:r>
              <a:rPr lang="lt-LT" dirty="0"/>
              <a:t>Bet kuri nepatikima informacija 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Informacija, kuria siekiama suklaidinti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Informacija, kuri yra sunkiai suprantama 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Informacija, kuri slepiama nuo visuomenės</a:t>
            </a:r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31D4247-5210-7BD6-AB66-098278E2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3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2C15156-D192-1933-CB39-3186A114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867"/>
            <a:ext cx="8942784" cy="1253350"/>
          </a:xfrm>
        </p:spPr>
        <p:txBody>
          <a:bodyPr>
            <a:normAutofit/>
          </a:bodyPr>
          <a:lstStyle/>
          <a:p>
            <a:r>
              <a:rPr lang="lt-LT" sz="3600" dirty="0">
                <a:effectLst/>
                <a:latin typeface="+mj-lt"/>
                <a:ea typeface="Tahoma" panose="020B0604030504040204" pitchFamily="34" charset="0"/>
              </a:rPr>
              <a:t>2. Kurios naujienos yra patikimiausios? </a:t>
            </a:r>
            <a:br>
              <a:rPr lang="lt-LT" sz="3600" dirty="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1606F95-9E60-AF5D-E055-260C0D291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SzPct val="100000"/>
              <a:buFont typeface="+mj-lt"/>
              <a:buAutoNum type="alphaUcPeriod"/>
            </a:pPr>
            <a:r>
              <a:rPr lang="lt-LT" sz="2400" dirty="0">
                <a:effectLst/>
                <a:latin typeface="+mj-lt"/>
                <a:ea typeface="Tahoma" panose="020B0604030504040204" pitchFamily="34" charset="0"/>
              </a:rPr>
              <a:t>Tik žiniasklaidos svetainėse</a:t>
            </a:r>
          </a:p>
          <a:p>
            <a:pPr marL="800100" lvl="1" indent="-342900">
              <a:buSzPct val="100000"/>
              <a:buFont typeface="+mj-lt"/>
              <a:buAutoNum type="alphaUcPeriod"/>
            </a:pPr>
            <a:r>
              <a:rPr lang="lt-LT" sz="2400" dirty="0">
                <a:effectLst/>
                <a:latin typeface="+mj-lt"/>
                <a:ea typeface="Tahoma" panose="020B0604030504040204" pitchFamily="34" charset="0"/>
              </a:rPr>
              <a:t>Tik patikimai atrodančiose svetainėse</a:t>
            </a:r>
          </a:p>
          <a:p>
            <a:pPr marL="800100" lvl="1" indent="-342900">
              <a:buSzPct val="100000"/>
              <a:buFont typeface="+mj-lt"/>
              <a:buAutoNum type="alphaUcPeriod"/>
            </a:pPr>
            <a:r>
              <a:rPr lang="lt-LT" sz="2400" dirty="0">
                <a:effectLst/>
                <a:latin typeface="+mj-lt"/>
                <a:ea typeface="Tahoma" panose="020B0604030504040204" pitchFamily="34" charset="0"/>
              </a:rPr>
              <a:t>Keliose patikimos žiniasklaidos svetainėse</a:t>
            </a:r>
          </a:p>
          <a:p>
            <a:pPr marL="800100" lvl="1" indent="-342900">
              <a:buSzPct val="100000"/>
              <a:buFont typeface="+mj-lt"/>
              <a:buAutoNum type="alphaUcPeriod"/>
            </a:pPr>
            <a:r>
              <a:rPr lang="lt-LT" sz="2400" dirty="0">
                <a:latin typeface="+mj-lt"/>
                <a:ea typeface="Tahoma" panose="020B0604030504040204" pitchFamily="34" charset="0"/>
              </a:rPr>
              <a:t>Populiariose socialinių tinklų paskyrose</a:t>
            </a:r>
            <a:endParaRPr lang="lt-LT" sz="2400" dirty="0">
              <a:effectLst/>
              <a:latin typeface="+mj-lt"/>
              <a:ea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5114413-24AE-2C86-FC35-1365F3DE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5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DD554BC-C030-9914-1B28-071D152F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53165" cy="1320800"/>
          </a:xfrm>
        </p:spPr>
        <p:txBody>
          <a:bodyPr/>
          <a:lstStyle/>
          <a:p>
            <a:r>
              <a:rPr lang="lt-LT" dirty="0"/>
              <a:t>3. Kaip atpažinti </a:t>
            </a:r>
            <a:r>
              <a:rPr lang="lt-LT" dirty="0" err="1"/>
              <a:t>melagienas</a:t>
            </a:r>
            <a:r>
              <a:rPr lang="lt-LT" dirty="0"/>
              <a:t> („</a:t>
            </a:r>
            <a:r>
              <a:rPr lang="lt-LT" dirty="0" err="1"/>
              <a:t>fake</a:t>
            </a:r>
            <a:r>
              <a:rPr lang="lt-LT" dirty="0"/>
              <a:t> </a:t>
            </a:r>
            <a:r>
              <a:rPr lang="lt-LT" dirty="0" err="1"/>
              <a:t>news</a:t>
            </a:r>
            <a:r>
              <a:rPr lang="lt-LT" dirty="0"/>
              <a:t>“)?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777697E-38DD-C097-8C1D-B55D58A26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lphaUcPeriod"/>
            </a:pPr>
            <a:r>
              <a:rPr lang="lt-LT" dirty="0"/>
              <a:t>Palyginti informaciją su gautąja iš patikimų šaltinių 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Patikrinti, ar informacija yra pateikiama kaip nuomonė ar faktas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Išnagrinėti šaltinio motyvus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Visi aukščiau išvardyti būdai</a:t>
            </a:r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A28F07B-10C7-AD62-753E-47B50769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3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6DE15B9-FA2D-AFE3-2829-795904AB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8863"/>
            <a:ext cx="8942784" cy="1253350"/>
          </a:xfrm>
        </p:spPr>
        <p:txBody>
          <a:bodyPr/>
          <a:lstStyle/>
          <a:p>
            <a:r>
              <a:rPr lang="lt-LT" dirty="0"/>
              <a:t>4. Kokie požymiai leidžia įtarti, kad straipsnis ar naujiena yra melaginga? 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D0D2ED6-CCA1-40C2-E5C9-C1545D08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17557"/>
            <a:ext cx="9614859" cy="4008605"/>
          </a:xfrm>
        </p:spPr>
        <p:txBody>
          <a:bodyPr/>
          <a:lstStyle/>
          <a:p>
            <a:pPr>
              <a:buSzPct val="100000"/>
              <a:buFont typeface="+mj-lt"/>
              <a:buAutoNum type="alphaUcPeriod"/>
            </a:pPr>
            <a:r>
              <a:rPr lang="lt-LT" dirty="0"/>
              <a:t>Straipsnyje nėra citatų nei nuorodų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Naujiena prieštarauja kitiems patikimiems šaltiniams 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Naujiena grindžiama tik kieno nors nuomonėmis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Visi aukščiau išvardyti požymiai</a:t>
            </a:r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0C1622C-65EC-48A2-663E-BC1A902B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61D71BE-E4EA-788D-1E72-4E3432F7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5272"/>
            <a:ext cx="9432758" cy="1253350"/>
          </a:xfrm>
        </p:spPr>
        <p:txBody>
          <a:bodyPr>
            <a:normAutofit/>
          </a:bodyPr>
          <a:lstStyle/>
          <a:p>
            <a:r>
              <a:rPr lang="lt-LT" sz="3600" dirty="0">
                <a:effectLst/>
                <a:latin typeface="+mj-lt"/>
                <a:ea typeface="Tahoma" panose="020B0604030504040204" pitchFamily="34" charset="0"/>
              </a:rPr>
              <a:t>5. Kodėl klaidinanti informacija kelia pavojų? </a:t>
            </a:r>
            <a:endParaRPr lang="en-GB" sz="3600" dirty="0">
              <a:latin typeface="+mj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3ACAB4C-06E6-B6CB-C7FA-1C685B11C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lphaUcPeriod"/>
            </a:pP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Tai gali paveikti pasaulio suvokimą ir sukelti sumaištį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Ji gali sąlygoti netikusius sprendimus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>
                <a:latin typeface="+mj-lt"/>
                <a:ea typeface="Tahoma" panose="020B0604030504040204" pitchFamily="34" charset="0"/>
              </a:rPr>
              <a:t>Tai gali sukelti susipriešinimą visuomenėje</a:t>
            </a:r>
            <a:endParaRPr lang="lt-LT" dirty="0">
              <a:effectLst/>
              <a:latin typeface="+mj-lt"/>
              <a:ea typeface="Tahoma" panose="020B0604030504040204" pitchFamily="34" charset="0"/>
            </a:endParaRPr>
          </a:p>
          <a:p>
            <a:pPr>
              <a:buSzPct val="100000"/>
              <a:buFont typeface="+mj-lt"/>
              <a:buAutoNum type="alphaUcPeriod"/>
            </a:pP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Visi atsakymai yra teisingi.</a:t>
            </a:r>
          </a:p>
          <a:p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3033F74-B1A9-E4C7-73BE-1FD152FB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0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6C7D86D-A6AB-5389-D659-3580B292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6. Kaip geriausia dalytis informacija socialiniuose tinkluose?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EEC5292-C45B-B14E-BB0C-D0BA0505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lphaUcPeriod"/>
            </a:pPr>
            <a:r>
              <a:rPr lang="lt-LT" dirty="0"/>
              <a:t>Nesidalinti jokia informacija 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Dalytis tik informacija iš žinomų šaltinių 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Dalytis visa informacija, kurią randate, ir leisti patiems žmonėms nuspręsti, kuo jiems tikėti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Dalytis tik tuo, ką patvirtina keli šaltiniai</a:t>
            </a:r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5C32E36C-AD18-2D92-A80C-D2E47D41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474385-62ED-D08C-C56A-166B8C90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7. Kaip geriausia išvengti giliųjų klastočių („</a:t>
            </a:r>
            <a:r>
              <a:rPr lang="lt-LT" dirty="0" err="1"/>
              <a:t>deep</a:t>
            </a:r>
            <a:r>
              <a:rPr lang="lt-LT" dirty="0"/>
              <a:t> </a:t>
            </a:r>
            <a:r>
              <a:rPr lang="lt-LT" dirty="0" err="1"/>
              <a:t>fake</a:t>
            </a:r>
            <a:r>
              <a:rPr lang="lt-LT" dirty="0"/>
              <a:t>“)?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8C83121-1886-7F38-B121-BF46CC2E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lphaUcPeriod"/>
            </a:pPr>
            <a:r>
              <a:rPr lang="lt-LT" dirty="0"/>
              <a:t>Atkreipti dėmesį į smulkias vaizdo detales – plaukus, akis, lūpas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Atkreipti dėmesį į vaizdo spalvų iškraipymus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Stengtis pastebėti neįprastus judesius</a:t>
            </a:r>
          </a:p>
          <a:p>
            <a:pPr>
              <a:buSzPct val="100000"/>
              <a:buFont typeface="+mj-lt"/>
              <a:buAutoNum type="alphaUcPeriod"/>
            </a:pPr>
            <a:r>
              <a:rPr lang="lt-LT" dirty="0"/>
              <a:t>Naudotis tik patikimų šaltinių informacija</a:t>
            </a:r>
          </a:p>
          <a:p>
            <a:pPr>
              <a:buSzPct val="100000"/>
              <a:buFont typeface="+mj-lt"/>
              <a:buAutoNum type="alphaUcPeriod"/>
            </a:pPr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F024D29-CAA1-8DD4-56C1-1B9F8030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5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5CD2A5-DD35-31A4-2ADD-E3A87247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Suskaičiuokime taškus!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CD78709-54A7-5D19-211A-ECB6EC1CC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lt-LT" sz="2400" dirty="0"/>
              <a:t>Teisingi atsakymai:</a:t>
            </a:r>
          </a:p>
          <a:p>
            <a:pPr marL="0" indent="0">
              <a:buNone/>
            </a:pPr>
            <a:r>
              <a:rPr lang="lt-LT" sz="2400" dirty="0"/>
              <a:t>1 – B			4 - D</a:t>
            </a:r>
          </a:p>
          <a:p>
            <a:pPr marL="0" indent="0">
              <a:buNone/>
            </a:pPr>
            <a:r>
              <a:rPr lang="lt-LT" sz="2400" dirty="0"/>
              <a:t>2 – C			5 - D</a:t>
            </a:r>
          </a:p>
          <a:p>
            <a:pPr marL="0" indent="0">
              <a:buNone/>
            </a:pPr>
            <a:r>
              <a:rPr lang="lt-LT" sz="2400" dirty="0"/>
              <a:t>3 – A			6 - B</a:t>
            </a:r>
          </a:p>
          <a:p>
            <a:pPr marL="0" indent="0">
              <a:buNone/>
            </a:pPr>
            <a:r>
              <a:rPr lang="lt-LT" sz="2400" dirty="0"/>
              <a:t>			7 - D</a:t>
            </a:r>
          </a:p>
          <a:p>
            <a:pPr marL="0" indent="0">
              <a:buNone/>
            </a:pPr>
            <a:endParaRPr lang="lt-LT" sz="2400" dirty="0"/>
          </a:p>
          <a:p>
            <a:pPr marL="0" indent="0">
              <a:buNone/>
            </a:pPr>
            <a:r>
              <a:rPr lang="lt-LT" sz="2400" dirty="0">
                <a:solidFill>
                  <a:schemeClr val="accent2"/>
                </a:solidFill>
              </a:rPr>
              <a:t>Sveikiname nugalėtojus!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882E1AE-7174-4A0B-B067-7BCCBCB8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7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BC6CB4-D171-CC72-1482-4C924CD5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lt-LT" dirty="0"/>
              <a:t> Ryt nebus matematikos!</a:t>
            </a:r>
            <a:endParaRPr lang="en-GB" dirty="0"/>
          </a:p>
        </p:txBody>
      </p:sp>
      <p:pic>
        <p:nvPicPr>
          <p:cNvPr id="11" name="Paveikslėlis 10" descr="Young girl raising hand">
            <a:extLst>
              <a:ext uri="{FF2B5EF4-FFF2-40B4-BE49-F238E27FC236}">
                <a16:creationId xmlns:a16="http://schemas.microsoft.com/office/drawing/2014/main" id="{CA9CBC41-D372-4771-3253-E7333EFCF7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5487" y="2107326"/>
            <a:ext cx="1716841" cy="4417305"/>
          </a:xfrm>
          <a:prstGeom prst="rect">
            <a:avLst/>
          </a:prstGeom>
        </p:spPr>
      </p:pic>
      <p:pic>
        <p:nvPicPr>
          <p:cNvPr id="15" name="Paveikslėlis 14" descr="Male student explaining">
            <a:extLst>
              <a:ext uri="{FF2B5EF4-FFF2-40B4-BE49-F238E27FC236}">
                <a16:creationId xmlns:a16="http://schemas.microsoft.com/office/drawing/2014/main" id="{8C837224-73DA-369E-BC72-6C12789D1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45" y="1509295"/>
            <a:ext cx="1881187" cy="5092235"/>
          </a:xfrm>
          <a:prstGeom prst="rect">
            <a:avLst/>
          </a:prstGeom>
        </p:spPr>
      </p:pic>
      <p:pic>
        <p:nvPicPr>
          <p:cNvPr id="19" name="Paveikslėlis 18" descr="Young business woman counting">
            <a:extLst>
              <a:ext uri="{FF2B5EF4-FFF2-40B4-BE49-F238E27FC236}">
                <a16:creationId xmlns:a16="http://schemas.microsoft.com/office/drawing/2014/main" id="{4DD086A8-C8FC-A7FE-D33E-44A5CD6F21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232" y="1826125"/>
            <a:ext cx="1424760" cy="4698506"/>
          </a:xfrm>
          <a:prstGeom prst="rect">
            <a:avLst/>
          </a:prstGeom>
        </p:spPr>
      </p:pic>
      <p:pic>
        <p:nvPicPr>
          <p:cNvPr id="27" name="Paveikslėlis 26" descr="Businessman finger on face">
            <a:extLst>
              <a:ext uri="{FF2B5EF4-FFF2-40B4-BE49-F238E27FC236}">
                <a16:creationId xmlns:a16="http://schemas.microsoft.com/office/drawing/2014/main" id="{32B00BA6-671F-8D26-91B2-964AC8B7BC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8671">
            <a:off x="8768429" y="921655"/>
            <a:ext cx="1430350" cy="56692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DB315C-7094-AB56-8326-6D153ED00DF6}"/>
              </a:ext>
            </a:extLst>
          </p:cNvPr>
          <p:cNvSpPr txBox="1"/>
          <p:nvPr/>
        </p:nvSpPr>
        <p:spPr>
          <a:xfrm>
            <a:off x="2865748" y="5703215"/>
            <a:ext cx="348792" cy="3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2"/>
                </a:solidFill>
              </a:rPr>
              <a:t>A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A1693B-E80F-A330-DE4B-452792147465}"/>
              </a:ext>
            </a:extLst>
          </p:cNvPr>
          <p:cNvSpPr txBox="1"/>
          <p:nvPr/>
        </p:nvSpPr>
        <p:spPr>
          <a:xfrm>
            <a:off x="4932076" y="5703214"/>
            <a:ext cx="348792" cy="3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accent2"/>
                </a:solidFill>
              </a:rPr>
              <a:t>B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AF7124-340F-8C0E-A128-A475AD9F84F8}"/>
              </a:ext>
            </a:extLst>
          </p:cNvPr>
          <p:cNvSpPr txBox="1"/>
          <p:nvPr/>
        </p:nvSpPr>
        <p:spPr>
          <a:xfrm>
            <a:off x="8089762" y="5703214"/>
            <a:ext cx="348792" cy="3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FF0000"/>
                </a:solidFill>
              </a:rPr>
              <a:t>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20BED713-4A00-4C20-9019-7F4157BE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9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C0CF3A-C870-0664-23FF-78AD651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659" y="2247208"/>
            <a:ext cx="6120131" cy="1320800"/>
          </a:xfrm>
        </p:spPr>
        <p:txBody>
          <a:bodyPr/>
          <a:lstStyle/>
          <a:p>
            <a:pPr algn="ctr"/>
            <a:r>
              <a:rPr lang="lt-LT" dirty="0"/>
              <a:t>Klauskite!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49217-4739-1146-928E-5450BC0008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469" y="5458893"/>
            <a:ext cx="6120130" cy="545465"/>
          </a:xfrm>
          <a:prstGeom prst="rect">
            <a:avLst/>
          </a:prstGeom>
        </p:spPr>
      </p:pic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1AD47AEF-15DC-140D-E89C-6B9AF00B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8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98DC893-4B46-7CB0-7428-052643A0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Dezinformacija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FF5C3D5-32A6-B30B-F8A6-700F165E5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Dezinformacija – </a:t>
            </a:r>
            <a:r>
              <a:rPr lang="lt-LT" b="1" dirty="0"/>
              <a:t>klaidinanti</a:t>
            </a:r>
            <a:r>
              <a:rPr lang="lt-LT" dirty="0"/>
              <a:t> informacija.</a:t>
            </a:r>
          </a:p>
          <a:p>
            <a:r>
              <a:rPr lang="lt-LT" dirty="0"/>
              <a:t>Tikslas – </a:t>
            </a:r>
            <a:r>
              <a:rPr lang="lt-LT" b="1" dirty="0"/>
              <a:t>paveikti</a:t>
            </a:r>
            <a:r>
              <a:rPr lang="lt-LT" dirty="0"/>
              <a:t> žmonių požiūrį ir elgesį.</a:t>
            </a:r>
          </a:p>
          <a:p>
            <a:r>
              <a:rPr lang="lt-LT" dirty="0"/>
              <a:t>Dezinformacija </a:t>
            </a:r>
            <a:r>
              <a:rPr lang="lt-LT" b="1" dirty="0"/>
              <a:t>skleidžiama tyčia</a:t>
            </a:r>
            <a:r>
              <a:rPr lang="lt-LT" dirty="0"/>
              <a:t>.</a:t>
            </a:r>
          </a:p>
          <a:p>
            <a:r>
              <a:rPr lang="lt-LT" dirty="0"/>
              <a:t>Dezinformacija dažnai </a:t>
            </a:r>
            <a:r>
              <a:rPr lang="lt-LT" b="1" dirty="0"/>
              <a:t>platinama</a:t>
            </a:r>
            <a:r>
              <a:rPr lang="lt-LT" dirty="0"/>
              <a:t> ir </a:t>
            </a:r>
            <a:r>
              <a:rPr lang="lt-LT" b="1" dirty="0"/>
              <a:t>dėl</a:t>
            </a:r>
            <a:r>
              <a:rPr lang="lt-LT" dirty="0"/>
              <a:t> </a:t>
            </a:r>
            <a:r>
              <a:rPr lang="lt-LT" b="1" dirty="0"/>
              <a:t>neišmanymo</a:t>
            </a:r>
            <a:r>
              <a:rPr lang="lt-LT" dirty="0"/>
              <a:t>.</a:t>
            </a:r>
          </a:p>
          <a:p>
            <a:r>
              <a:rPr lang="lt-LT" dirty="0"/>
              <a:t>Dezinformacija </a:t>
            </a:r>
            <a:r>
              <a:rPr lang="lt-LT" b="1" dirty="0"/>
              <a:t>gali pakenkti</a:t>
            </a:r>
            <a:r>
              <a:rPr lang="lt-LT" dirty="0"/>
              <a:t>, jei jos paveikti žmonės priims klaidingus sprendimus.</a:t>
            </a:r>
          </a:p>
          <a:p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A181787-55CE-F99D-96A2-3405502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4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79760F-346F-5436-2276-DB6897EC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dezinformacija gali pakenkti?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B3793B7-2E98-9B89-BBED-79206AE0A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lt-LT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Gali sukelti nerimą</a:t>
            </a:r>
          </a:p>
          <a:p>
            <a:pPr>
              <a:lnSpc>
                <a:spcPct val="107000"/>
              </a:lnSpc>
            </a:pPr>
            <a:r>
              <a:rPr lang="lt-LT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Gali priversti abejoti faktais</a:t>
            </a:r>
          </a:p>
          <a:p>
            <a:pPr>
              <a:lnSpc>
                <a:spcPct val="107000"/>
              </a:lnSpc>
            </a:pPr>
            <a:r>
              <a:rPr lang="lt-LT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Gali paveikti įsitikinimus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Gali paskatinti neprotingai elgtis</a:t>
            </a:r>
          </a:p>
          <a:p>
            <a:pPr lvl="1"/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DD6E4905-8215-48A8-DCC6-B2A7E481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2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9FA57A0-C251-80C7-850D-32B7AD2A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dezinformacija gali pakenkti? (2)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F5E56E6-54BA-D949-27DD-7D864DDA8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Dezinformacija gali sukelti žalą sveikatai:</a:t>
            </a:r>
          </a:p>
          <a:p>
            <a:pPr lvl="1">
              <a:lnSpc>
                <a:spcPct val="107000"/>
              </a:lnSpc>
            </a:pPr>
            <a:r>
              <a:rPr lang="lt-L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žalingos dietos;</a:t>
            </a:r>
          </a:p>
          <a:p>
            <a:pPr lvl="1">
              <a:lnSpc>
                <a:spcPct val="107000"/>
              </a:lnSpc>
            </a:pPr>
            <a:r>
              <a:rPr lang="lt-L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gydymasis nemedicininėmis priemonėmis;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lt-L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skiepų ir būtinų vaistų vengimas.</a:t>
            </a:r>
          </a:p>
          <a:p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4EB1277-D06B-AE51-D9F4-308A2853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8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0933F7-C05C-8B1F-7C84-E5E8EB29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sukuriama dezinformacija?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8192144-7C8A-7201-6AE5-F90E81C5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„Nemanau, kad tai yra tiesa“, „Spauda visada meluoja“, „Niekuo negalima tikėti“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Abejojama nepateikiant jokių įrodymų, bandoma nutildyti oponentą.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„Lietuva savo noru pasiprašė į SSSR sudėtį“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Klastojami duomenys ir sukuriami nauji „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faktai“. </a:t>
            </a: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„O tu niekad nesi sumelavęs?“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Bandoma pakeisti temą ir priversti oponentą gintis („</a:t>
            </a:r>
            <a:r>
              <a:rPr lang="lt-L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what‘s</a:t>
            </a: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?“).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„Jei leisime užsieniečiams pirkti žemę, liksime be Tėvynės!“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Bauginama, kad nebūtų priimtas tam tikras sprendimas.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418D0A4-AFF9-61A6-A92F-BAB95747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7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9E721BF-B6EF-86BB-2D96-8220583F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6969"/>
          </a:xfrm>
        </p:spPr>
        <p:txBody>
          <a:bodyPr/>
          <a:lstStyle/>
          <a:p>
            <a:r>
              <a:rPr lang="lt-LT" dirty="0"/>
              <a:t>Sukurkime dezinformaciją patys!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A595E26-F388-E2C0-B627-5272055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36569"/>
            <a:ext cx="4205752" cy="2997723"/>
          </a:xfrm>
        </p:spPr>
        <p:txBody>
          <a:bodyPr>
            <a:normAutofit/>
          </a:bodyPr>
          <a:lstStyle/>
          <a:p>
            <a:r>
              <a:rPr lang="lt-LT" sz="1900" dirty="0"/>
              <a:t>Faktai</a:t>
            </a:r>
            <a:endParaRPr lang="lt-LT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900" dirty="0"/>
              <a:t>Marius iš istorijos gavo 9.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900" dirty="0"/>
              <a:t>Katės gaudo peles.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900" dirty="0"/>
              <a:t>Sniegas yra baltas.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900" dirty="0"/>
              <a:t>Greta mokosi 8 klasėje.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t-LT" sz="1900" dirty="0"/>
              <a:t>Biologijos mokytoją ryt pavaduos studentė.</a:t>
            </a:r>
            <a:endParaRPr lang="en-GB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38070-C7BD-2487-ABDD-9C2FBE554DF4}"/>
              </a:ext>
            </a:extLst>
          </p:cNvPr>
          <p:cNvSpPr txBox="1"/>
          <p:nvPr/>
        </p:nvSpPr>
        <p:spPr>
          <a:xfrm>
            <a:off x="5560248" y="1413916"/>
            <a:ext cx="3957102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lt-LT" dirty="0">
                <a:solidFill>
                  <a:srgbClr val="0070C0"/>
                </a:solidFill>
              </a:rPr>
              <a:t>Priemonės</a:t>
            </a:r>
          </a:p>
          <a:p>
            <a:pPr marL="891540" lvl="1" indent="-342900" defTabSz="109728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lt-LT" sz="1900" dirty="0">
                <a:solidFill>
                  <a:srgbClr val="0070C0"/>
                </a:solidFill>
              </a:rPr>
              <a:t>Sukelti abejonių</a:t>
            </a:r>
          </a:p>
          <a:p>
            <a:pPr marL="891540" lvl="1" indent="-342900" defTabSz="109728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lt-LT" sz="1900" dirty="0">
                <a:solidFill>
                  <a:srgbClr val="0070C0"/>
                </a:solidFill>
              </a:rPr>
              <a:t>Paneigti</a:t>
            </a:r>
          </a:p>
          <a:p>
            <a:pPr marL="891540" lvl="1" indent="-342900" defTabSz="109728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lt-LT" sz="1900" dirty="0">
                <a:solidFill>
                  <a:srgbClr val="0070C0"/>
                </a:solidFill>
              </a:rPr>
              <a:t>Išgalvoti netikrų faktų</a:t>
            </a:r>
          </a:p>
          <a:p>
            <a:pPr marL="891540" lvl="1" indent="-342900" defTabSz="109728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lt-LT" sz="1900" dirty="0">
                <a:solidFill>
                  <a:srgbClr val="0070C0"/>
                </a:solidFill>
              </a:rPr>
              <a:t>Priversti gintis</a:t>
            </a:r>
          </a:p>
          <a:p>
            <a:pPr marL="891540" lvl="1" indent="-342900" defTabSz="109728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lt-LT" sz="1900" dirty="0">
                <a:solidFill>
                  <a:srgbClr val="0070C0"/>
                </a:solidFill>
              </a:rPr>
              <a:t>Nuomonę pateikti kaip faktą</a:t>
            </a:r>
          </a:p>
          <a:p>
            <a:pPr marL="891540" lvl="1" indent="-342900" defTabSz="109728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lt-LT" sz="1900" dirty="0">
                <a:solidFill>
                  <a:srgbClr val="0070C0"/>
                </a:solidFill>
              </a:rPr>
              <a:t>Gąsdinti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A60FE-8FEB-8D29-1B9E-A840A8FB3FBC}"/>
              </a:ext>
            </a:extLst>
          </p:cNvPr>
          <p:cNvSpPr txBox="1"/>
          <p:nvPr/>
        </p:nvSpPr>
        <p:spPr>
          <a:xfrm>
            <a:off x="4628561" y="2837468"/>
            <a:ext cx="33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chemeClr val="accent5"/>
                </a:solidFill>
              </a:rPr>
              <a:t>+</a:t>
            </a:r>
            <a:endParaRPr lang="en-GB" sz="40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A0225-8AE2-7FDA-E7CA-66E126B4CCAF}"/>
              </a:ext>
            </a:extLst>
          </p:cNvPr>
          <p:cNvSpPr txBox="1"/>
          <p:nvPr/>
        </p:nvSpPr>
        <p:spPr>
          <a:xfrm>
            <a:off x="914400" y="4784099"/>
            <a:ext cx="630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7030A0"/>
                </a:solidFill>
              </a:rPr>
              <a:t>Dezinformacijos pavyzdžiai: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dirty="0">
                <a:solidFill>
                  <a:srgbClr val="7030A0"/>
                </a:solidFill>
              </a:rPr>
              <a:t>Mantas tikrai matė, kad Greta mokosi 7B klasėje.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dirty="0">
                <a:solidFill>
                  <a:srgbClr val="7030A0"/>
                </a:solidFill>
              </a:rPr>
              <a:t>Kas tau sakė, kad sniegas baltas?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BDF43E9-63F0-18C0-2609-F8238A57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A24EE60-3B6C-D0BE-4F7B-27B1EA49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atpažinti dezinformaciją?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0DF2CBA-19CB-1683-2C8E-5AECAE67C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Patikrinkite šaltinį: </a:t>
            </a:r>
            <a:r>
              <a:rPr lang="lt-LT" b="1" dirty="0">
                <a:effectLst/>
                <a:latin typeface="+mj-lt"/>
                <a:ea typeface="Tahoma" panose="020B0604030504040204" pitchFamily="34" charset="0"/>
              </a:rPr>
              <a:t>kur informacija yra skelbiama</a:t>
            </a: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.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Patikrinkite informacijos patikimumą: </a:t>
            </a:r>
            <a:r>
              <a:rPr lang="lt-LT" b="1" dirty="0">
                <a:effectLst/>
                <a:latin typeface="+mj-lt"/>
                <a:ea typeface="Tahoma" panose="020B0604030504040204" pitchFamily="34" charset="0"/>
              </a:rPr>
              <a:t>ar informacija atitinka kitų </a:t>
            </a: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patikimų šaltinių informaciją.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Išnagrinėkite informacijos šaltinio motyvus: </a:t>
            </a:r>
            <a:r>
              <a:rPr lang="lt-LT" b="1" dirty="0">
                <a:effectLst/>
                <a:latin typeface="+mj-lt"/>
                <a:ea typeface="Tahoma" panose="020B0604030504040204" pitchFamily="34" charset="0"/>
              </a:rPr>
              <a:t>kokiu tikslu ji skelbiama</a:t>
            </a:r>
            <a:r>
              <a:rPr lang="lt-LT" dirty="0">
                <a:effectLst/>
                <a:latin typeface="+mj-lt"/>
                <a:ea typeface="Tahoma" panose="020B0604030504040204" pitchFamily="34" charset="0"/>
              </a:rPr>
              <a:t>.</a:t>
            </a:r>
            <a:endParaRPr lang="lt-LT" dirty="0">
              <a:latin typeface="+mj-lt"/>
              <a:ea typeface="Tahoma" panose="020B0604030504040204" pitchFamily="34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lt-LT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lt-LT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atikrinkite, ar informacija </a:t>
            </a:r>
            <a:r>
              <a:rPr lang="lt-LT" b="1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atitinka bendrąsias žinias</a:t>
            </a:r>
            <a:r>
              <a:rPr lang="lt-LT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 apie pasaulį.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lt-LT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Naudokite faktų tikrinimo svetaines (</a:t>
            </a:r>
            <a:r>
              <a:rPr lang="lt-LT" dirty="0">
                <a:latin typeface="+mj-lt"/>
              </a:rPr>
              <a:t>debunk.eu </a:t>
            </a:r>
            <a:r>
              <a:rPr lang="lt-LT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ir pan.).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lt-LT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Įvertinkite </a:t>
            </a:r>
            <a:r>
              <a:rPr lang="lt-LT" b="1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informacijos kalbą</a:t>
            </a:r>
            <a:r>
              <a:rPr lang="lt-LT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+mj-lt"/>
            </a:endParaRPr>
          </a:p>
          <a:p>
            <a:pPr marL="342900" lvl="0" indent="-342900">
              <a:tabLst>
                <a:tab pos="457200" algn="l"/>
              </a:tabLst>
            </a:pPr>
            <a:endParaRPr lang="lt-LT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E6D50CE-C608-178D-9640-B959D98C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0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7AE2850-36B9-350A-5662-A41D310B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Giluminės klastotės</a:t>
            </a:r>
            <a:endParaRPr lang="en-GB" dirty="0"/>
          </a:p>
        </p:txBody>
      </p:sp>
      <p:pic>
        <p:nvPicPr>
          <p:cNvPr id="6" name="Internetinė medija 5" title="Samsung’s AI: Megapixel DeepFakes! 📷">
            <a:hlinkClick r:id="" action="ppaction://media"/>
            <a:extLst>
              <a:ext uri="{FF2B5EF4-FFF2-40B4-BE49-F238E27FC236}">
                <a16:creationId xmlns:a16="http://schemas.microsoft.com/office/drawing/2014/main" id="{FA02A487-C809-2F3F-A4AA-64CD340B8E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661511"/>
            <a:ext cx="8118389" cy="4586889"/>
          </a:xfrm>
          <a:prstGeom prst="rect">
            <a:avLst/>
          </a:prstGeom>
        </p:spPr>
      </p:pic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5B402AAC-5804-A5FB-B6AE-27706A5D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ritinis mastymas_ppt sablonas.pptx" id="{1AA3E816-D241-458F-80A3-B8DCF9CB084C}" vid="{2E74C3F6-4533-4DF8-B36F-424426BBBBDC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Kritinis mastymas_ppt sablonas</Template>
  <TotalTime>6099</TotalTime>
  <Words>625</Words>
  <Application>Microsoft Office PowerPoint</Application>
  <PresentationFormat>Plačiaekranė</PresentationFormat>
  <Paragraphs>123</Paragraphs>
  <Slides>20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Tahoma</vt:lpstr>
      <vt:lpstr>„Office“ tema</vt:lpstr>
      <vt:lpstr>Atpažink dezinformaciją</vt:lpstr>
      <vt:lpstr>̶ Ryt nebus matematikos!</vt:lpstr>
      <vt:lpstr>Dezinformacija</vt:lpstr>
      <vt:lpstr>Kaip dezinformacija gali pakenkti?</vt:lpstr>
      <vt:lpstr>Kaip dezinformacija gali pakenkti? (2)</vt:lpstr>
      <vt:lpstr>Kaip sukuriama dezinformacija?</vt:lpstr>
      <vt:lpstr>Sukurkime dezinformaciją patys!</vt:lpstr>
      <vt:lpstr>Kaip atpažinti dezinformaciją?</vt:lpstr>
      <vt:lpstr>Giluminės klastotės</vt:lpstr>
      <vt:lpstr>Vaizdo medžiaga</vt:lpstr>
      <vt:lpstr>Viktorina</vt:lpstr>
      <vt:lpstr>1. Kas yra dezinformacija?</vt:lpstr>
      <vt:lpstr>2. Kurios naujienos yra patikimiausios?  </vt:lpstr>
      <vt:lpstr>3. Kaip atpažinti melagienas („fake news“)?</vt:lpstr>
      <vt:lpstr>4. Kokie požymiai leidžia įtarti, kad straipsnis ar naujiena yra melaginga? </vt:lpstr>
      <vt:lpstr>5. Kodėl klaidinanti informacija kelia pavojų? </vt:lpstr>
      <vt:lpstr>6. Kaip geriausia dalytis informacija socialiniuose tinkluose?</vt:lpstr>
      <vt:lpstr>7. Kaip geriausia išvengti giliųjų klastočių („deep fake“)?</vt:lpstr>
      <vt:lpstr>Suskaičiuokime taškus!</vt:lpstr>
      <vt:lpstr>Klauskite!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Atpažink dezinformaciją</dc:title>
  <dc:creator>Algimantas Merkys</dc:creator>
  <cp:lastModifiedBy>Algimantas Merkys</cp:lastModifiedBy>
  <cp:revision>17</cp:revision>
  <dcterms:created xsi:type="dcterms:W3CDTF">2023-04-07T11:03:01Z</dcterms:created>
  <dcterms:modified xsi:type="dcterms:W3CDTF">2023-11-28T14:30:43Z</dcterms:modified>
</cp:coreProperties>
</file>