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8"/>
  </p:notesMasterIdLst>
  <p:sldIdLst>
    <p:sldId id="257" r:id="rId5"/>
    <p:sldId id="269" r:id="rId6"/>
    <p:sldId id="259" r:id="rId7"/>
    <p:sldId id="267" r:id="rId8"/>
    <p:sldId id="275" r:id="rId9"/>
    <p:sldId id="268" r:id="rId10"/>
    <p:sldId id="270" r:id="rId11"/>
    <p:sldId id="271" r:id="rId12"/>
    <p:sldId id="272" r:id="rId13"/>
    <p:sldId id="273" r:id="rId14"/>
    <p:sldId id="274" r:id="rId15"/>
    <p:sldId id="263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ius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D11EF8-93F0-463E-86E7-2FDB0AFFA87A}" v="6" dt="2021-11-06T13:00:26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1457" autoAdjust="0"/>
  </p:normalViewPr>
  <p:slideViewPr>
    <p:cSldViewPr snapToGrid="0">
      <p:cViewPr varScale="1">
        <p:scale>
          <a:sx n="109" d="100"/>
          <a:sy n="109" d="100"/>
        </p:scale>
        <p:origin x="66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461E9-5342-4C52-B57B-0346FD012849}" type="datetimeFigureOut">
              <a:rPr lang="lt-LT" smtClean="0"/>
              <a:pPr/>
              <a:t>2023-11-23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4B919-769C-4A2C-AF58-52556F96DA7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047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5237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2377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8046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675A26F3-AA7A-D8CB-02CB-95171A377FAC}"/>
              </a:ext>
            </a:extLst>
          </p:cNvPr>
          <p:cNvSpPr/>
          <p:nvPr/>
        </p:nvSpPr>
        <p:spPr>
          <a:xfrm>
            <a:off x="0" y="0"/>
            <a:ext cx="12192000" cy="5934878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160" noProof="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423925" y="3886200"/>
            <a:ext cx="61584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noProof="0" dirty="0" err="1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subtitle</a:t>
            </a:r>
            <a:r>
              <a:rPr lang="lt-LT" noProof="0" dirty="0"/>
              <a:t> </a:t>
            </a:r>
            <a:r>
              <a:rPr lang="lt-LT" noProof="0" dirty="0" err="1"/>
              <a:t>style</a:t>
            </a:r>
            <a:endParaRPr lang="lt-LT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D438-EBB0-4B77-9D3B-FA64BAFF6F09}" type="datetime1">
              <a:rPr lang="lt-LT" smtClean="0"/>
              <a:t>2023-11-23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74825" y="5273676"/>
            <a:ext cx="3860800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35625" y="5273676"/>
            <a:ext cx="1043076" cy="365125"/>
          </a:xfrm>
        </p:spPr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8" name="Picture 6" descr="kr m.png">
            <a:extLst>
              <a:ext uri="{FF2B5EF4-FFF2-40B4-BE49-F238E27FC236}">
                <a16:creationId xmlns:a16="http://schemas.microsoft.com/office/drawing/2014/main" id="{F3111BBD-EEAE-1E66-333A-740271BB78E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3979" y="836712"/>
            <a:ext cx="3936437" cy="996410"/>
          </a:xfrm>
          <a:prstGeom prst="rect">
            <a:avLst/>
          </a:prstGeom>
        </p:spPr>
      </p:pic>
      <p:pic>
        <p:nvPicPr>
          <p:cNvPr id="9" name="Picture 12" descr="ppt2.png">
            <a:extLst>
              <a:ext uri="{FF2B5EF4-FFF2-40B4-BE49-F238E27FC236}">
                <a16:creationId xmlns:a16="http://schemas.microsoft.com/office/drawing/2014/main" id="{120AD7E7-5DEC-B7F2-6CFD-36883C18215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99" y="317735"/>
            <a:ext cx="2854107" cy="5633105"/>
          </a:xfrm>
          <a:prstGeom prst="rect">
            <a:avLst/>
          </a:prstGeom>
        </p:spPr>
      </p:pic>
      <p:pic>
        <p:nvPicPr>
          <p:cNvPr id="10" name="Picture 13" descr="ppt 2.png">
            <a:extLst>
              <a:ext uri="{FF2B5EF4-FFF2-40B4-BE49-F238E27FC236}">
                <a16:creationId xmlns:a16="http://schemas.microsoft.com/office/drawing/2014/main" id="{8794AB22-6A5F-307C-DDF9-853D17837D0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9403" y="957696"/>
            <a:ext cx="5568619" cy="4784948"/>
          </a:xfrm>
          <a:prstGeom prst="rect">
            <a:avLst/>
          </a:prstGeom>
        </p:spPr>
      </p:pic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38F17CA2-5E53-6995-2324-77F93F4D5C4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8669" y="6211725"/>
            <a:ext cx="1938599" cy="292379"/>
          </a:xfrm>
          <a:prstGeom prst="rect">
            <a:avLst/>
          </a:prstGeom>
        </p:spPr>
      </p:pic>
      <p:pic>
        <p:nvPicPr>
          <p:cNvPr id="12" name="Paveikslėlis 11">
            <a:extLst>
              <a:ext uri="{FF2B5EF4-FFF2-40B4-BE49-F238E27FC236}">
                <a16:creationId xmlns:a16="http://schemas.microsoft.com/office/drawing/2014/main" id="{1A091B1F-DBCF-C867-E062-584B52C8938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6480" y="6211726"/>
            <a:ext cx="989056" cy="425993"/>
          </a:xfrm>
          <a:prstGeom prst="rect">
            <a:avLst/>
          </a:prstGeom>
        </p:spPr>
      </p:pic>
      <p:sp>
        <p:nvSpPr>
          <p:cNvPr id="14" name="Rectangle 4">
            <a:extLst>
              <a:ext uri="{FF2B5EF4-FFF2-40B4-BE49-F238E27FC236}">
                <a16:creationId xmlns:a16="http://schemas.microsoft.com/office/drawing/2014/main" id="{453E7BDD-C73A-DB03-DE2B-6B99C11DD38D}"/>
              </a:ext>
            </a:extLst>
          </p:cNvPr>
          <p:cNvSpPr/>
          <p:nvPr/>
        </p:nvSpPr>
        <p:spPr>
          <a:xfrm>
            <a:off x="0" y="5934878"/>
            <a:ext cx="4281669" cy="923120"/>
          </a:xfrm>
          <a:custGeom>
            <a:avLst/>
            <a:gdLst>
              <a:gd name="connsiteX0" fmla="*/ 0 w 3211252"/>
              <a:gd name="connsiteY0" fmla="*/ 0 h 769267"/>
              <a:gd name="connsiteX1" fmla="*/ 3211252 w 3211252"/>
              <a:gd name="connsiteY1" fmla="*/ 0 h 769267"/>
              <a:gd name="connsiteX2" fmla="*/ 3211252 w 3211252"/>
              <a:gd name="connsiteY2" fmla="*/ 769267 h 769267"/>
              <a:gd name="connsiteX3" fmla="*/ 0 w 3211252"/>
              <a:gd name="connsiteY3" fmla="*/ 769267 h 769267"/>
              <a:gd name="connsiteX4" fmla="*/ 0 w 3211252"/>
              <a:gd name="connsiteY4" fmla="*/ 0 h 769267"/>
              <a:gd name="connsiteX0" fmla="*/ 0 w 3211252"/>
              <a:gd name="connsiteY0" fmla="*/ 0 h 769267"/>
              <a:gd name="connsiteX1" fmla="*/ 3211252 w 3211252"/>
              <a:gd name="connsiteY1" fmla="*/ 0 h 769267"/>
              <a:gd name="connsiteX2" fmla="*/ 3211252 w 3211252"/>
              <a:gd name="connsiteY2" fmla="*/ 769267 h 769267"/>
              <a:gd name="connsiteX3" fmla="*/ 0 w 3211252"/>
              <a:gd name="connsiteY3" fmla="*/ 769267 h 769267"/>
              <a:gd name="connsiteX4" fmla="*/ 0 w 3211252"/>
              <a:gd name="connsiteY4" fmla="*/ 0 h 76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1252" h="769267">
                <a:moveTo>
                  <a:pt x="0" y="0"/>
                </a:moveTo>
                <a:lnTo>
                  <a:pt x="3211252" y="0"/>
                </a:lnTo>
                <a:lnTo>
                  <a:pt x="3211252" y="769267"/>
                </a:lnTo>
                <a:lnTo>
                  <a:pt x="0" y="769267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160" noProof="0" dirty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13" name="Paveikslėlis 12">
            <a:extLst>
              <a:ext uri="{FF2B5EF4-FFF2-40B4-BE49-F238E27FC236}">
                <a16:creationId xmlns:a16="http://schemas.microsoft.com/office/drawing/2014/main" id="{02283D3C-9DE0-64CE-7E30-76BCB4DA0751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8181" y="6158752"/>
            <a:ext cx="1754088" cy="4259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01240BA-6875-6F72-8FAD-9E58F21EC861}"/>
              </a:ext>
            </a:extLst>
          </p:cNvPr>
          <p:cNvSpPr txBox="1"/>
          <p:nvPr/>
        </p:nvSpPr>
        <p:spPr>
          <a:xfrm>
            <a:off x="719403" y="6184657"/>
            <a:ext cx="2976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b="1" dirty="0">
                <a:effectLst/>
              </a:rPr>
              <a:t>MEDIJŲ RAŠTINGUMO STIPRINIMAS BENDRUOMENĖSE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23925" y="2130427"/>
            <a:ext cx="6158475" cy="1470025"/>
          </a:xfrm>
        </p:spPr>
        <p:txBody>
          <a:bodyPr>
            <a:noAutofit/>
          </a:bodyPr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noProof="0" dirty="0" err="1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title</a:t>
            </a:r>
            <a:r>
              <a:rPr lang="lt-LT" noProof="0" dirty="0"/>
              <a:t> </a:t>
            </a:r>
            <a:r>
              <a:rPr lang="lt-LT" noProof="0" dirty="0" err="1"/>
              <a:t>style</a:t>
            </a:r>
            <a:endParaRPr lang="lt-LT" noProof="0" dirty="0"/>
          </a:p>
        </p:txBody>
      </p:sp>
      <p:pic>
        <p:nvPicPr>
          <p:cNvPr id="16" name="Picture 14" descr="Untitled-12.png">
            <a:extLst>
              <a:ext uri="{FF2B5EF4-FFF2-40B4-BE49-F238E27FC236}">
                <a16:creationId xmlns:a16="http://schemas.microsoft.com/office/drawing/2014/main" id="{DE1ADF75-B55A-E7F9-CA0D-841D2A70FC1B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25707" y="4838303"/>
            <a:ext cx="906197" cy="81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74A3-2769-4FD6-A438-C9B34C3CB56C}" type="datetime1">
              <a:rPr lang="lt-LT" smtClean="0"/>
              <a:t>2023-11-23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9863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0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69A-EE6C-4298-9DD7-8786FDEE5E45}" type="datetime1">
              <a:rPr lang="lt-LT" smtClean="0"/>
              <a:t>2023-11-23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136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onas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15669" y="923122"/>
            <a:ext cx="2976331" cy="59653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5435"/>
            <a:ext cx="8942784" cy="1253350"/>
          </a:xfrm>
        </p:spPr>
        <p:txBody>
          <a:bodyPr>
            <a:normAutofit/>
          </a:bodyPr>
          <a:lstStyle>
            <a:lvl1pPr algn="l">
              <a:defRPr sz="3360"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lt-LT" noProof="0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title</a:t>
            </a:r>
            <a:r>
              <a:rPr lang="lt-LT" noProof="0" dirty="0"/>
              <a:t> </a:t>
            </a:r>
            <a:r>
              <a:rPr lang="lt-LT" noProof="0" dirty="0" err="1"/>
              <a:t>style</a:t>
            </a:r>
            <a:endParaRPr lang="lt-L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7217"/>
            <a:ext cx="9614859" cy="4338946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lt-LT" noProof="0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text</a:t>
            </a:r>
            <a:r>
              <a:rPr lang="lt-LT" noProof="0" dirty="0"/>
              <a:t> </a:t>
            </a:r>
            <a:r>
              <a:rPr lang="lt-LT" noProof="0" dirty="0" err="1"/>
              <a:t>styles</a:t>
            </a:r>
            <a:endParaRPr lang="lt-LT" noProof="0" dirty="0"/>
          </a:p>
          <a:p>
            <a:pPr lvl="1"/>
            <a:r>
              <a:rPr lang="lt-LT" noProof="0" dirty="0" err="1"/>
              <a:t>Second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  <a:p>
            <a:pPr lvl="2"/>
            <a:r>
              <a:rPr lang="lt-LT" noProof="0" dirty="0" err="1"/>
              <a:t>Third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  <a:p>
            <a:pPr lvl="3"/>
            <a:r>
              <a:rPr lang="lt-LT" noProof="0" dirty="0" err="1"/>
              <a:t>Fourth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  <a:p>
            <a:pPr lvl="4"/>
            <a:r>
              <a:rPr lang="lt-LT" noProof="0" dirty="0" err="1"/>
              <a:t>Fifth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32034"/>
            <a:ext cx="3860800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16399" y="6324758"/>
            <a:ext cx="2844800" cy="365125"/>
          </a:xfrm>
        </p:spPr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1" name="Picture 10" descr="kritinis mastymas_d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6480" y="491074"/>
            <a:ext cx="1584480" cy="5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1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4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8ED-F698-4444-AABA-DD07FAD51370}" type="datetime1">
              <a:rPr lang="lt-LT" smtClean="0"/>
              <a:t>2023-11-23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2831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0"/>
            <a:ext cx="5384800" cy="3394075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0"/>
            <a:ext cx="5384800" cy="3394075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C12B0-C11A-4867-8F4D-E7A46F1EC8BA}" type="datetime1">
              <a:rPr lang="lt-LT" smtClean="0"/>
              <a:t>2023-11-23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46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AF34E-600F-44E0-92BE-692C1C2FE845}" type="datetime1">
              <a:rPr lang="lt-LT" smtClean="0"/>
              <a:t>2023-11-23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522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7201-940A-457D-AFF9-FE85EF2C100E}" type="datetime1">
              <a:rPr lang="lt-LT" smtClean="0"/>
              <a:t>2023-11-23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1744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34C6-130D-494B-BE26-9A1643D6001B}" type="datetime1">
              <a:rPr lang="lt-LT" smtClean="0"/>
              <a:t>2023-11-23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2775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B642B-97C2-46B9-8E8E-3E54004C0F9E}" type="datetime1">
              <a:rPr lang="lt-LT" smtClean="0"/>
              <a:t>2023-11-23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2153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lt-LT"/>
              <a:t>Spustelėkite piktogramą norėdami įtraukti paveikslėlį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014B-F243-402F-9856-A126CD4AE0B0}" type="datetime1">
              <a:rPr lang="lt-LT" smtClean="0"/>
              <a:t>2023-11-23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378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0ACD6-1E6D-43DA-AD14-CD6064DB909B}" type="datetime1">
              <a:rPr lang="lt-LT" smtClean="0"/>
              <a:t>2023-11-23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3363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097280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715000" y="2004645"/>
            <a:ext cx="5996354" cy="1910431"/>
          </a:xfrm>
        </p:spPr>
        <p:txBody>
          <a:bodyPr>
            <a:normAutofit/>
          </a:bodyPr>
          <a:lstStyle/>
          <a:p>
            <a:r>
              <a:rPr lang="lt-LT" sz="4000" dirty="0"/>
              <a:t>Saugus elgesys internete</a:t>
            </a:r>
            <a:endParaRPr lang="en-US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F3A072-5D4F-78C1-643E-4E247D97DEEC}"/>
              </a:ext>
            </a:extLst>
          </p:cNvPr>
          <p:cNvSpPr txBox="1"/>
          <p:nvPr/>
        </p:nvSpPr>
        <p:spPr>
          <a:xfrm>
            <a:off x="5276088" y="4123944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/>
              <a:t>5-8 klasėms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372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F4BC15A-3D3F-0E4C-846C-44E68E0F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23" y="585051"/>
            <a:ext cx="8942784" cy="1253350"/>
          </a:xfrm>
        </p:spPr>
        <p:txBody>
          <a:bodyPr/>
          <a:lstStyle/>
          <a:p>
            <a:r>
              <a:rPr lang="lt-LT" dirty="0"/>
              <a:t>Kas galima, o ko negalima socialiniuose tinkluose?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88832B2-1B8D-96C9-DF1C-9F6ACE19B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23" y="2226833"/>
            <a:ext cx="9614859" cy="2767198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4 situacija. 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Martynas gavo geriausio draugo Juliaus žinutę, kuriame jis prašo skubiai paskolinti jam pinigų, ir nurodo, kam ir kada šiuos pinigus paduoti.</a:t>
            </a:r>
          </a:p>
          <a:p>
            <a:pPr marL="0" indent="0">
              <a:buNone/>
            </a:pPr>
            <a:endParaRPr lang="lt-LT" dirty="0"/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1B2040DB-B163-155C-E5D1-73BE80F52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00161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F4BC15A-3D3F-0E4C-846C-44E68E0F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769" y="681766"/>
            <a:ext cx="8942784" cy="1253350"/>
          </a:xfrm>
        </p:spPr>
        <p:txBody>
          <a:bodyPr/>
          <a:lstStyle/>
          <a:p>
            <a:r>
              <a:rPr lang="lt-LT" dirty="0"/>
              <a:t>Kas galima, o ko negalima socialiniuose tinkluose?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88832B2-1B8D-96C9-DF1C-9F6ACE19B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69" y="2323548"/>
            <a:ext cx="9614859" cy="2644106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5 situacija. 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Mantas mėgsta savo socialinio tinklo paskyroje dalytis iššaukiančiomis savo ir draugų nuotraukomis, kuriose jie triukšmingai šėlsta, niokoja turtą ir teršia aplinką.</a:t>
            </a: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671B652C-E5EB-05B9-0BB8-E5BCA5B6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7476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76219-B0F4-4F18-A7D0-491C6DBE9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692" y="385746"/>
            <a:ext cx="9360613" cy="1325563"/>
          </a:xfrm>
        </p:spPr>
        <p:txBody>
          <a:bodyPr/>
          <a:lstStyle/>
          <a:p>
            <a:r>
              <a:rPr lang="lt-LT" dirty="0">
                <a:solidFill>
                  <a:srgbClr val="00B050"/>
                </a:solidFill>
              </a:rPr>
              <a:t>Sukurkime saugaus interneto taisykles!</a:t>
            </a:r>
          </a:p>
        </p:txBody>
      </p:sp>
      <p:graphicFrame>
        <p:nvGraphicFramePr>
          <p:cNvPr id="27" name="Table 4">
            <a:extLst>
              <a:ext uri="{FF2B5EF4-FFF2-40B4-BE49-F238E27FC236}">
                <a16:creationId xmlns:a16="http://schemas.microsoft.com/office/drawing/2014/main" id="{DE2D6665-99C2-49F2-96DA-0EEBB51B00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155685"/>
              </p:ext>
            </p:extLst>
          </p:nvPr>
        </p:nvGraphicFramePr>
        <p:xfrm>
          <a:off x="1095047" y="1806630"/>
          <a:ext cx="9421812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10906">
                  <a:extLst>
                    <a:ext uri="{9D8B030D-6E8A-4147-A177-3AD203B41FA5}">
                      <a16:colId xmlns:a16="http://schemas.microsoft.com/office/drawing/2014/main" val="3200390434"/>
                    </a:ext>
                  </a:extLst>
                </a:gridCol>
                <a:gridCol w="4710906">
                  <a:extLst>
                    <a:ext uri="{9D8B030D-6E8A-4147-A177-3AD203B41FA5}">
                      <a16:colId xmlns:a16="http://schemas.microsoft.com/office/drawing/2014/main" val="1331429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25475" indent="-625475">
                        <a:buFont typeface="Wingdings" panose="05000000000000000000" pitchFamily="2" charset="2"/>
                        <a:buChar char="ü"/>
                      </a:pPr>
                      <a:endParaRPr lang="lt-LT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25475" indent="-625475">
                        <a:buFont typeface="Wingdings" panose="05000000000000000000" pitchFamily="2" charset="2"/>
                        <a:buChar char="ü"/>
                      </a:pPr>
                      <a:endParaRPr lang="lt-LT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64467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BD955EE-55FC-4A3E-90C0-239023596699}"/>
              </a:ext>
            </a:extLst>
          </p:cNvPr>
          <p:cNvSpPr txBox="1"/>
          <p:nvPr/>
        </p:nvSpPr>
        <p:spPr>
          <a:xfrm>
            <a:off x="1025599" y="2061543"/>
            <a:ext cx="4075404" cy="2009061"/>
          </a:xfrm>
          <a:prstGeom prst="roundRect">
            <a:avLst/>
          </a:prstGeom>
          <a:noFill/>
          <a:ln w="1905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 dirty="0"/>
              <a:t>Savo informaciją saugoti ir ją atskleisti tik artimiausiems žmonėms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D3D924-71C1-4E5B-A521-9E447E474C0C}"/>
              </a:ext>
            </a:extLst>
          </p:cNvPr>
          <p:cNvSpPr txBox="1"/>
          <p:nvPr/>
        </p:nvSpPr>
        <p:spPr>
          <a:xfrm>
            <a:off x="5771229" y="2061543"/>
            <a:ext cx="4075404" cy="2009061"/>
          </a:xfrm>
          <a:prstGeom prst="roundRect">
            <a:avLst/>
          </a:prstGeom>
          <a:noFill/>
          <a:ln w="1905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/>
              <a:t>Nutikus bėdai internete netylėti, kreiptis pagalbos į mokytojus ir tėvus!</a:t>
            </a:r>
            <a:endParaRPr lang="lt-LT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57022" y="4365372"/>
            <a:ext cx="2150047" cy="195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4051BC4-BB4D-5AD8-27BE-891F574F2B52}"/>
              </a:ext>
            </a:extLst>
          </p:cNvPr>
          <p:cNvSpPr txBox="1"/>
          <p:nvPr/>
        </p:nvSpPr>
        <p:spPr>
          <a:xfrm>
            <a:off x="5009229" y="4778110"/>
            <a:ext cx="4075404" cy="1055608"/>
          </a:xfrm>
          <a:prstGeom prst="roundRect">
            <a:avLst/>
          </a:prstGeom>
          <a:noFill/>
          <a:ln w="1905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 dirty="0"/>
              <a:t>P</a:t>
            </a:r>
            <a:r>
              <a:rPr lang="fi-FI" sz="2800" dirty="0"/>
              <a:t>asirūpinti, kad bet kas nematytų</a:t>
            </a:r>
            <a:endParaRPr lang="lt-LT" sz="2800" dirty="0"/>
          </a:p>
        </p:txBody>
      </p:sp>
      <p:pic>
        <p:nvPicPr>
          <p:cNvPr id="5" name="Grafinis elementas 4" descr="Signature outline">
            <a:extLst>
              <a:ext uri="{FF2B5EF4-FFF2-40B4-BE49-F238E27FC236}">
                <a16:creationId xmlns:a16="http://schemas.microsoft.com/office/drawing/2014/main" id="{C077F4A8-87C7-16A8-E111-773AB5829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63205" y="4472251"/>
            <a:ext cx="1492513" cy="1492513"/>
          </a:xfrm>
          <a:prstGeom prst="rect">
            <a:avLst/>
          </a:prstGeom>
        </p:spPr>
      </p:pic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1C2E481D-592C-8B97-1607-132BE161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8889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4B6FD-E187-4A3C-9B35-B149597DE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830" y="1036836"/>
            <a:ext cx="3990924" cy="1325563"/>
          </a:xfrm>
        </p:spPr>
        <p:txBody>
          <a:bodyPr>
            <a:noAutofit/>
          </a:bodyPr>
          <a:lstStyle/>
          <a:p>
            <a:r>
              <a:rPr lang="lt-LT" sz="6000" b="1" dirty="0">
                <a:solidFill>
                  <a:srgbClr val="00B050"/>
                </a:solidFill>
              </a:rPr>
              <a:t>Klauskite!</a:t>
            </a:r>
            <a:endParaRPr lang="lt-LT" sz="6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B03F5-8857-4254-B891-002599CAE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73" y="3637144"/>
            <a:ext cx="7634489" cy="109788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err="1"/>
              <a:t>Sužinokite</a:t>
            </a:r>
            <a:r>
              <a:rPr lang="en-US" dirty="0"/>
              <a:t> </a:t>
            </a:r>
            <a:r>
              <a:rPr lang="en-US" dirty="0" err="1"/>
              <a:t>daugiau</a:t>
            </a:r>
            <a:r>
              <a:rPr lang="lt-LT" dirty="0"/>
              <a:t>:</a:t>
            </a:r>
          </a:p>
          <a:p>
            <a:pPr marL="0" indent="0" algn="r">
              <a:buNone/>
            </a:pPr>
            <a:r>
              <a:rPr lang="en-US" dirty="0"/>
              <a:t>www.draugiskasinternetas.lt</a:t>
            </a:r>
          </a:p>
          <a:p>
            <a:endParaRPr lang="lt-LT" dirty="0"/>
          </a:p>
        </p:txBody>
      </p:sp>
      <p:pic>
        <p:nvPicPr>
          <p:cNvPr id="4" name="Paveikslėlis 12" descr="Paveikslėlis, kuriame yra žinutė, ginklas, kastetas&#10;&#10;Automatiškai sugeneruotas aprašymas">
            <a:extLst>
              <a:ext uri="{FF2B5EF4-FFF2-40B4-BE49-F238E27FC236}">
                <a16:creationId xmlns:a16="http://schemas.microsoft.com/office/drawing/2014/main" id="{B5F93032-3F92-4857-9206-D927FB6BB5A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1711" y="3571184"/>
            <a:ext cx="684186" cy="1097880"/>
          </a:xfrm>
          <a:prstGeom prst="rect">
            <a:avLst/>
          </a:prstGeom>
        </p:spPr>
      </p:pic>
      <p:pic>
        <p:nvPicPr>
          <p:cNvPr id="6" name="Paveikslėlis 5" descr="Two phones with conversation bubbles">
            <a:extLst>
              <a:ext uri="{FF2B5EF4-FFF2-40B4-BE49-F238E27FC236}">
                <a16:creationId xmlns:a16="http://schemas.microsoft.com/office/drawing/2014/main" id="{865A3E04-A9E8-BC3B-84F0-53EF8064623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5813" y="837559"/>
            <a:ext cx="3925231" cy="26193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09D49217-4739-1146-928E-5450BC00082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9918" y="5208598"/>
            <a:ext cx="8249079" cy="735211"/>
          </a:xfrm>
          <a:prstGeom prst="rect">
            <a:avLst/>
          </a:prstGeom>
        </p:spPr>
      </p:pic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114E1EBC-5DA6-4CB2-B405-137BE908B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3724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A4CE354-D45F-1501-198C-24D47218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Socialiniai tinklai – ar žinai, su kuo bendrauji?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72E91FF-1E03-78BA-D6E6-B423F01C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/>
              <a:t>Su kuo bendrauji socialiniuose tinkluose?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/>
              <a:t>Kokia informacija su jais daliniesi?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/>
              <a:t>Kaip sužinai savo internetinių draugų amžių, pomėgius?</a:t>
            </a: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10635AE0-27AE-27BF-A8D4-D2FE43BA4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313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1539007" y="3752248"/>
            <a:ext cx="2046977" cy="2046977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12" name="Oval 11"/>
          <p:cNvSpPr/>
          <p:nvPr/>
        </p:nvSpPr>
        <p:spPr>
          <a:xfrm>
            <a:off x="890985" y="1598889"/>
            <a:ext cx="2095456" cy="2095456"/>
          </a:xfrm>
          <a:prstGeom prst="ellipse">
            <a:avLst/>
          </a:prstGeom>
          <a:solidFill>
            <a:schemeClr val="bg1">
              <a:alpha val="21000"/>
            </a:schemeClr>
          </a:solidFill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F657E-347B-4F1C-A6E2-C6D3E4ABE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154" y="265153"/>
            <a:ext cx="9360613" cy="1325563"/>
          </a:xfrm>
        </p:spPr>
        <p:txBody>
          <a:bodyPr/>
          <a:lstStyle/>
          <a:p>
            <a:r>
              <a:rPr lang="lt-LT" dirty="0">
                <a:solidFill>
                  <a:srgbClr val="00B050"/>
                </a:solidFill>
              </a:rPr>
              <a:t>Visa tai yra tavo asmens duomenys!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A9AE94-888E-4B8E-A1E3-A27E670AD77D}"/>
              </a:ext>
            </a:extLst>
          </p:cNvPr>
          <p:cNvSpPr txBox="1"/>
          <p:nvPr/>
        </p:nvSpPr>
        <p:spPr>
          <a:xfrm rot="21131254">
            <a:off x="931411" y="2165477"/>
            <a:ext cx="2067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Vardas ir pavardė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A09149-43E1-449A-B3B9-E97483E5324B}"/>
              </a:ext>
            </a:extLst>
          </p:cNvPr>
          <p:cNvSpPr txBox="1"/>
          <p:nvPr/>
        </p:nvSpPr>
        <p:spPr>
          <a:xfrm rot="605845">
            <a:off x="6962601" y="2075371"/>
            <a:ext cx="23379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/>
                <a:solidFill>
                  <a:schemeClr val="accent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Namų</a:t>
            </a:r>
          </a:p>
          <a:p>
            <a:pPr algn="ctr"/>
            <a:r>
              <a:rPr lang="lt-LT" sz="2800" dirty="0">
                <a:ln w="0"/>
                <a:solidFill>
                  <a:schemeClr val="accent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adresas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5A167-DDEF-48FF-83C7-38A81A95A3F5}"/>
              </a:ext>
            </a:extLst>
          </p:cNvPr>
          <p:cNvSpPr txBox="1"/>
          <p:nvPr/>
        </p:nvSpPr>
        <p:spPr>
          <a:xfrm rot="238117">
            <a:off x="3660652" y="5034076"/>
            <a:ext cx="23379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Telefono numeris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BA238D-0BF2-40C2-B4D4-940E74DA2E58}"/>
              </a:ext>
            </a:extLst>
          </p:cNvPr>
          <p:cNvSpPr txBox="1"/>
          <p:nvPr/>
        </p:nvSpPr>
        <p:spPr>
          <a:xfrm rot="738317">
            <a:off x="3143821" y="2620731"/>
            <a:ext cx="254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Tėvo darbovietė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FCDAC8-CA7F-4120-A33C-BBE7A4B934C0}"/>
              </a:ext>
            </a:extLst>
          </p:cNvPr>
          <p:cNvSpPr txBox="1"/>
          <p:nvPr/>
        </p:nvSpPr>
        <p:spPr>
          <a:xfrm rot="20635518">
            <a:off x="5644199" y="3622273"/>
            <a:ext cx="254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>
                <a:ln w="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Mokykla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D664F6-10E0-46E0-BCB3-FAFE8959F545}"/>
              </a:ext>
            </a:extLst>
          </p:cNvPr>
          <p:cNvSpPr txBox="1"/>
          <p:nvPr/>
        </p:nvSpPr>
        <p:spPr>
          <a:xfrm rot="437748">
            <a:off x="7885948" y="4986971"/>
            <a:ext cx="254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Klasė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A76816-81F0-4227-A722-939E971B4AA1}"/>
              </a:ext>
            </a:extLst>
          </p:cNvPr>
          <p:cNvSpPr txBox="1"/>
          <p:nvPr/>
        </p:nvSpPr>
        <p:spPr>
          <a:xfrm rot="20794115">
            <a:off x="1259925" y="4269671"/>
            <a:ext cx="2542309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Plaukų</a:t>
            </a:r>
          </a:p>
          <a:p>
            <a:pPr algn="ctr"/>
            <a:r>
              <a:rPr lang="lt-LT" sz="2800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spalva</a:t>
            </a:r>
          </a:p>
        </p:txBody>
      </p:sp>
      <p:sp>
        <p:nvSpPr>
          <p:cNvPr id="20" name="Oval 19"/>
          <p:cNvSpPr/>
          <p:nvPr/>
        </p:nvSpPr>
        <p:spPr>
          <a:xfrm>
            <a:off x="3740348" y="4465055"/>
            <a:ext cx="2147962" cy="2147962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1" name="Oval 20"/>
          <p:cNvSpPr/>
          <p:nvPr/>
        </p:nvSpPr>
        <p:spPr>
          <a:xfrm>
            <a:off x="3297049" y="1791777"/>
            <a:ext cx="2232248" cy="2232248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2" name="Oval 21"/>
          <p:cNvSpPr/>
          <p:nvPr/>
        </p:nvSpPr>
        <p:spPr>
          <a:xfrm>
            <a:off x="7009874" y="1562571"/>
            <a:ext cx="2160240" cy="2160240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3" name="Oval 22"/>
          <p:cNvSpPr/>
          <p:nvPr/>
        </p:nvSpPr>
        <p:spPr>
          <a:xfrm>
            <a:off x="5414069" y="3035875"/>
            <a:ext cx="1944216" cy="1944216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4" name="Oval 23"/>
          <p:cNvSpPr/>
          <p:nvPr/>
        </p:nvSpPr>
        <p:spPr>
          <a:xfrm>
            <a:off x="7298588" y="4060432"/>
            <a:ext cx="2147962" cy="2147962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3" name="Skaidrės numerio vietos rezervavimo ženklas 2">
            <a:extLst>
              <a:ext uri="{FF2B5EF4-FFF2-40B4-BE49-F238E27FC236}">
                <a16:creationId xmlns:a16="http://schemas.microsoft.com/office/drawing/2014/main" id="{58C5FFDC-7A9D-EA94-ACA5-427F8698E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8638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2808347-5EF0-B1BC-1B5F-ADF89074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016" y="585050"/>
            <a:ext cx="8942784" cy="1253350"/>
          </a:xfrm>
        </p:spPr>
        <p:txBody>
          <a:bodyPr/>
          <a:lstStyle/>
          <a:p>
            <a:r>
              <a:rPr lang="lt-LT" dirty="0"/>
              <a:t>Kas gali nutikti atskleidus per daug asmeninės informacijos?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02CA197-9D97-1BA4-1E00-1F181AEB9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016" y="2226832"/>
            <a:ext cx="9614859" cy="4338946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Vagystė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Įsilaužimas į paskyras internete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Persekiojimas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Patyčios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Tapatybės vagystė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Neigiamas įvaizdis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E6FF029-9038-102C-4311-AD7A16AD5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6314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972F45D-8922-6741-3CDC-76532B903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Kaip saugiau elgtis internete?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0BC4E83-73E1-124C-9264-788BF21A8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Saugoti asmeninę informaciją.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Vengti bendrauti su nepažįstamais asmenimis, ypač su suaugusiaisiais.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Bendrauti garbingai, nedalyvauti patyčiose ir jų neskatinti.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Patiriant patyčias, pajutus grėsmę, nepažįstamų asmenų bandymus susipažinti, vertimą ką nors daryti, </a:t>
            </a: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lt-L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nutraukti bendravimą ir būtinai kreiptis patarimo į tėvus ar kitus patikimus suaugusiuosius.</a:t>
            </a:r>
          </a:p>
          <a:p>
            <a:endParaRPr lang="en-GB" sz="3200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6DAA7889-493A-BBDC-167E-C799CA8A3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9091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C022F28-FD1F-4055-7791-4B6AB299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344030"/>
            <a:ext cx="8942784" cy="1253350"/>
          </a:xfrm>
        </p:spPr>
        <p:txBody>
          <a:bodyPr/>
          <a:lstStyle/>
          <a:p>
            <a:r>
              <a:rPr lang="en-GB" dirty="0" err="1"/>
              <a:t>Ką</a:t>
            </a:r>
            <a:r>
              <a:rPr lang="en-GB" dirty="0"/>
              <a:t> </a:t>
            </a:r>
            <a:r>
              <a:rPr lang="en-GB" dirty="0" err="1"/>
              <a:t>daryti</a:t>
            </a:r>
            <a:r>
              <a:rPr lang="en-GB" dirty="0"/>
              <a:t>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DDA3039-2764-DBB3-74A9-03ADB5AC6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277" y="1985812"/>
            <a:ext cx="9614859" cy="433894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Pagalvok, prieš skelbdamas!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Pasirūpink privatumu savo socialinio tinklo paskyroje!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Interneto draugams nerodyk to, kuo daliniesi su savo mokyklos ir kiemo draugais.</a:t>
            </a:r>
            <a:endParaRPr lang="lt-L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AE5BEC00-93A4-604A-1D83-E5D0F7F7F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2522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F4BC15A-3D3F-0E4C-846C-44E68E0F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615" y="725727"/>
            <a:ext cx="8942784" cy="1253350"/>
          </a:xfrm>
        </p:spPr>
        <p:txBody>
          <a:bodyPr/>
          <a:lstStyle/>
          <a:p>
            <a:r>
              <a:rPr lang="lt-LT" dirty="0"/>
              <a:t>Kas galima, o ko negalima socialiniuose tinkluose?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88832B2-1B8D-96C9-DF1C-9F6ACE19B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615" y="2367509"/>
            <a:ext cx="9614859" cy="2943045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1 situacija</a:t>
            </a:r>
          </a:p>
          <a:p>
            <a:endParaRPr lang="lt-LT" dirty="0"/>
          </a:p>
          <a:p>
            <a:pPr marL="0" indent="0">
              <a:buNone/>
            </a:pPr>
            <a:r>
              <a:rPr lang="lt-LT" dirty="0"/>
              <a:t>Marius su tėvais išvažiuoja atostogų visai savaitei. Savo </a:t>
            </a:r>
            <a:r>
              <a:rPr lang="lt-LT" dirty="0" err="1"/>
              <a:t>feisbuke</a:t>
            </a:r>
            <a:r>
              <a:rPr lang="lt-LT" dirty="0"/>
              <a:t> jis apie tai pasigiria ir pasižada kasdien skelbti nuotraukas iš šios kelionės.</a:t>
            </a: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8BAD14A1-2605-92B5-CA70-C7FFBE173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093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F4BC15A-3D3F-0E4C-846C-44E68E0F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562" y="743312"/>
            <a:ext cx="8942784" cy="1253350"/>
          </a:xfrm>
        </p:spPr>
        <p:txBody>
          <a:bodyPr/>
          <a:lstStyle/>
          <a:p>
            <a:r>
              <a:rPr lang="lt-LT" dirty="0"/>
              <a:t>Kas galima, o ko negalima socialiniuose tinkluose?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88832B2-1B8D-96C9-DF1C-9F6ACE19B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562" y="2385094"/>
            <a:ext cx="9614859" cy="3066137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2 situacija. </a:t>
            </a:r>
          </a:p>
          <a:p>
            <a:pPr marL="0" indent="0">
              <a:buNone/>
            </a:pPr>
            <a:r>
              <a:rPr lang="lt-LT" dirty="0"/>
              <a:t>Jurga socialiniame tinkle susipažino su Juliumi, kuris sakosi esąs iš tos pačios mokyklos, tik kitos klasės. Julius nori susitikti su Jurga nuošalioje vietoje ir prašo apie tai nepasakoti tėvams.</a:t>
            </a: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5BB0B0AA-BBF0-191F-A20F-3440F32DB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24816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F4BC15A-3D3F-0E4C-846C-44E68E0F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769" y="611427"/>
            <a:ext cx="8942784" cy="1253350"/>
          </a:xfrm>
        </p:spPr>
        <p:txBody>
          <a:bodyPr/>
          <a:lstStyle/>
          <a:p>
            <a:r>
              <a:rPr lang="lt-LT" dirty="0"/>
              <a:t>Kas galima, o ko negalima socialiniuose tinkluose?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88832B2-1B8D-96C9-DF1C-9F6ACE19B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69" y="2253209"/>
            <a:ext cx="9614859" cy="2775991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3 situacija. 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Monikos draugė socialiniame tinkle paskelbė nuotrauką iš gimtadienio, kurioje Monika išsitepusi veidą tortu. Klasės vaikams tas labai juokinga, jie dalijasi šia nuotrauka, o Monikai labai nesmagu, kad iš jos šaipomasi.</a:t>
            </a:r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9BFAE504-E3D3-0132-A38D-F21156032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79445247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ritinis mastymas_ppt sablonas.pptx" id="{1AA3E816-D241-458F-80A3-B8DCF9CB084C}" vid="{2E74C3F6-4533-4DF8-B36F-424426BBBB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13" ma:contentTypeDescription="Create a new document." ma:contentTypeScope="" ma:versionID="78fe6fe0572f22fca2acfba64b0fd2fd">
  <xsd:schema xmlns:xsd="http://www.w3.org/2001/XMLSchema" xmlns:xs="http://www.w3.org/2001/XMLSchema" xmlns:p="http://schemas.microsoft.com/office/2006/metadata/properties" xmlns:ns2="49cc1fb8-9d37-45e7-9b16-5dba39ba3bae" xmlns:ns3="d612804c-aa99-40b6-9b1c-c848201fedc0" targetNamespace="http://schemas.microsoft.com/office/2006/metadata/properties" ma:root="true" ma:fieldsID="aa8f17a31c14112c8f92b44e7b06f501" ns2:_="" ns3:_="">
    <xsd:import namespace="49cc1fb8-9d37-45e7-9b16-5dba39ba3bae"/>
    <xsd:import namespace="d612804c-aa99-40b6-9b1c-c848201fed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804c-aa99-40b6-9b1c-c848201fed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7E490E-53DF-4654-AF7D-3B8E98C89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8D7D67-F280-4534-96A4-5DAB36041AF4}">
  <ds:schemaRefs>
    <ds:schemaRef ds:uri="http://schemas.microsoft.com/office/infopath/2007/PartnerControls"/>
    <ds:schemaRef ds:uri="d612804c-aa99-40b6-9b1c-c848201fedc0"/>
    <ds:schemaRef ds:uri="http://purl.org/dc/elements/1.1/"/>
    <ds:schemaRef ds:uri="http://schemas.microsoft.com/office/2006/metadata/properties"/>
    <ds:schemaRef ds:uri="49cc1fb8-9d37-45e7-9b16-5dba39ba3ba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695F16-7537-457D-8BD7-B64DA94A3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cc1fb8-9d37-45e7-9b16-5dba39ba3bae"/>
    <ds:schemaRef ds:uri="d612804c-aa99-40b6-9b1c-c848201fed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Kritinis mastymas_ppt sablonas</Template>
  <TotalTime>0</TotalTime>
  <Words>429</Words>
  <Application>Microsoft Office PowerPoint</Application>
  <PresentationFormat>Plačiaekranė</PresentationFormat>
  <Paragraphs>73</Paragraphs>
  <Slides>13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„Office“ tema</vt:lpstr>
      <vt:lpstr>Saugus elgesys internete</vt:lpstr>
      <vt:lpstr>Socialiniai tinklai – ar žinai, su kuo bendrauji?</vt:lpstr>
      <vt:lpstr>Visa tai yra tavo asmens duomenys!</vt:lpstr>
      <vt:lpstr>Kas gali nutikti atskleidus per daug asmeninės informacijos?</vt:lpstr>
      <vt:lpstr>Kaip saugiau elgtis internete?</vt:lpstr>
      <vt:lpstr>Ką daryti?</vt:lpstr>
      <vt:lpstr>Kas galima, o ko negalima socialiniuose tinkluose?</vt:lpstr>
      <vt:lpstr>Kas galima, o ko negalima socialiniuose tinkluose?</vt:lpstr>
      <vt:lpstr>Kas galima, o ko negalima socialiniuose tinkluose?</vt:lpstr>
      <vt:lpstr>Kas galima, o ko negalima socialiniuose tinkluose?</vt:lpstr>
      <vt:lpstr>Kas galima, o ko negalima socialiniuose tinkluose?</vt:lpstr>
      <vt:lpstr>Sukurkime saugaus interneto taisykles!</vt:lpstr>
      <vt:lpstr>Klauskite!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2021-11-05T11:47:52Z</dcterms:created>
  <dcterms:modified xsi:type="dcterms:W3CDTF">2023-11-23T15:23:05Z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0x010100EAC0FD3C6D76704BB0FC4E1CE8388A04</vt:lpwstr>
  </property>
</Properties>
</file>